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59" r:id="rId1"/>
  </p:sldMasterIdLst>
  <p:notesMasterIdLst>
    <p:notesMasterId r:id="rId26"/>
  </p:notesMasterIdLst>
  <p:sldIdLst>
    <p:sldId id="748" r:id="rId2"/>
    <p:sldId id="723" r:id="rId3"/>
    <p:sldId id="622" r:id="rId4"/>
    <p:sldId id="732" r:id="rId5"/>
    <p:sldId id="719" r:id="rId6"/>
    <p:sldId id="724" r:id="rId7"/>
    <p:sldId id="733" r:id="rId8"/>
    <p:sldId id="631" r:id="rId9"/>
    <p:sldId id="697" r:id="rId10"/>
    <p:sldId id="718" r:id="rId11"/>
    <p:sldId id="730" r:id="rId12"/>
    <p:sldId id="731" r:id="rId13"/>
    <p:sldId id="734" r:id="rId14"/>
    <p:sldId id="735" r:id="rId15"/>
    <p:sldId id="698" r:id="rId16"/>
    <p:sldId id="737" r:id="rId17"/>
    <p:sldId id="740" r:id="rId18"/>
    <p:sldId id="741" r:id="rId19"/>
    <p:sldId id="746" r:id="rId20"/>
    <p:sldId id="736" r:id="rId21"/>
    <p:sldId id="747" r:id="rId22"/>
    <p:sldId id="712" r:id="rId23"/>
    <p:sldId id="742" r:id="rId24"/>
    <p:sldId id="717" r:id="rId25"/>
  </p:sldIdLst>
  <p:sldSz cx="9144000" cy="6858000" type="screen4x3"/>
  <p:notesSz cx="6669088" cy="9928225"/>
  <p:defaultTextStyle>
    <a:defPPr>
      <a:defRPr lang="en-US"/>
    </a:defPPr>
    <a:lvl1pPr algn="ctr" rtl="0" fontAlgn="base">
      <a:spcBef>
        <a:spcPct val="0"/>
      </a:spcBef>
      <a:spcAft>
        <a:spcPct val="0"/>
      </a:spcAft>
      <a:defRPr u="sng" kern="1200">
        <a:solidFill>
          <a:schemeClr val="tx1"/>
        </a:solidFill>
        <a:latin typeface="Arial" charset="0"/>
        <a:ea typeface="+mn-ea"/>
        <a:cs typeface="Arial" charset="0"/>
      </a:defRPr>
    </a:lvl1pPr>
    <a:lvl2pPr marL="457200" algn="ctr" rtl="0" fontAlgn="base">
      <a:spcBef>
        <a:spcPct val="0"/>
      </a:spcBef>
      <a:spcAft>
        <a:spcPct val="0"/>
      </a:spcAft>
      <a:defRPr u="sng" kern="1200">
        <a:solidFill>
          <a:schemeClr val="tx1"/>
        </a:solidFill>
        <a:latin typeface="Arial" charset="0"/>
        <a:ea typeface="+mn-ea"/>
        <a:cs typeface="Arial" charset="0"/>
      </a:defRPr>
    </a:lvl2pPr>
    <a:lvl3pPr marL="914400" algn="ctr" rtl="0" fontAlgn="base">
      <a:spcBef>
        <a:spcPct val="0"/>
      </a:spcBef>
      <a:spcAft>
        <a:spcPct val="0"/>
      </a:spcAft>
      <a:defRPr u="sng" kern="1200">
        <a:solidFill>
          <a:schemeClr val="tx1"/>
        </a:solidFill>
        <a:latin typeface="Arial" charset="0"/>
        <a:ea typeface="+mn-ea"/>
        <a:cs typeface="Arial" charset="0"/>
      </a:defRPr>
    </a:lvl3pPr>
    <a:lvl4pPr marL="1371600" algn="ctr" rtl="0" fontAlgn="base">
      <a:spcBef>
        <a:spcPct val="0"/>
      </a:spcBef>
      <a:spcAft>
        <a:spcPct val="0"/>
      </a:spcAft>
      <a:defRPr u="sng" kern="1200">
        <a:solidFill>
          <a:schemeClr val="tx1"/>
        </a:solidFill>
        <a:latin typeface="Arial" charset="0"/>
        <a:ea typeface="+mn-ea"/>
        <a:cs typeface="Arial" charset="0"/>
      </a:defRPr>
    </a:lvl4pPr>
    <a:lvl5pPr marL="1828800" algn="ctr" rtl="0" fontAlgn="base">
      <a:spcBef>
        <a:spcPct val="0"/>
      </a:spcBef>
      <a:spcAft>
        <a:spcPct val="0"/>
      </a:spcAft>
      <a:defRPr u="sng" kern="1200">
        <a:solidFill>
          <a:schemeClr val="tx1"/>
        </a:solidFill>
        <a:latin typeface="Arial" charset="0"/>
        <a:ea typeface="+mn-ea"/>
        <a:cs typeface="Arial" charset="0"/>
      </a:defRPr>
    </a:lvl5pPr>
    <a:lvl6pPr marL="2286000" algn="l" defTabSz="914400" rtl="0" eaLnBrk="1" latinLnBrk="0" hangingPunct="1">
      <a:defRPr u="sng" kern="1200">
        <a:solidFill>
          <a:schemeClr val="tx1"/>
        </a:solidFill>
        <a:latin typeface="Arial" charset="0"/>
        <a:ea typeface="+mn-ea"/>
        <a:cs typeface="Arial" charset="0"/>
      </a:defRPr>
    </a:lvl6pPr>
    <a:lvl7pPr marL="2743200" algn="l" defTabSz="914400" rtl="0" eaLnBrk="1" latinLnBrk="0" hangingPunct="1">
      <a:defRPr u="sng" kern="1200">
        <a:solidFill>
          <a:schemeClr val="tx1"/>
        </a:solidFill>
        <a:latin typeface="Arial" charset="0"/>
        <a:ea typeface="+mn-ea"/>
        <a:cs typeface="Arial" charset="0"/>
      </a:defRPr>
    </a:lvl7pPr>
    <a:lvl8pPr marL="3200400" algn="l" defTabSz="914400" rtl="0" eaLnBrk="1" latinLnBrk="0" hangingPunct="1">
      <a:defRPr u="sng" kern="1200">
        <a:solidFill>
          <a:schemeClr val="tx1"/>
        </a:solidFill>
        <a:latin typeface="Arial" charset="0"/>
        <a:ea typeface="+mn-ea"/>
        <a:cs typeface="Arial" charset="0"/>
      </a:defRPr>
    </a:lvl8pPr>
    <a:lvl9pPr marL="3657600" algn="l" defTabSz="914400" rtl="0" eaLnBrk="1" latinLnBrk="0" hangingPunct="1">
      <a:defRPr u="sng"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00FF"/>
    <a:srgbClr val="EC0000"/>
    <a:srgbClr val="33CC33"/>
    <a:srgbClr val="FF0000"/>
    <a:srgbClr val="FFCC00"/>
    <a:srgbClr val="663300"/>
    <a:srgbClr val="31C331"/>
    <a:srgbClr val="660033"/>
  </p:clrMru>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8388" autoAdjust="0"/>
    <p:restoredTop sz="90476" autoAdjust="0"/>
  </p:normalViewPr>
  <p:slideViewPr>
    <p:cSldViewPr>
      <p:cViewPr>
        <p:scale>
          <a:sx n="60" d="100"/>
          <a:sy n="60" d="100"/>
        </p:scale>
        <p:origin x="-702" y="-21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presProps" Target="presProps.xml"/><Relationship Id="rId30"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122" name="Rectangle 2"/>
          <p:cNvSpPr>
            <a:spLocks noGrp="1" noChangeArrowheads="1"/>
          </p:cNvSpPr>
          <p:nvPr>
            <p:ph type="hdr" sz="quarter"/>
          </p:nvPr>
        </p:nvSpPr>
        <p:spPr bwMode="auto">
          <a:xfrm>
            <a:off x="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200" u="none">
                <a:latin typeface="Times New Roman" pitchFamily="18" charset="0"/>
                <a:cs typeface="Times New Roman" pitchFamily="18" charset="0"/>
              </a:defRPr>
            </a:lvl1pPr>
          </a:lstStyle>
          <a:p>
            <a:pPr>
              <a:defRPr/>
            </a:pPr>
            <a:endParaRPr lang="en-US"/>
          </a:p>
        </p:txBody>
      </p:sp>
      <p:sp>
        <p:nvSpPr>
          <p:cNvPr id="5123" name="Rectangle 3"/>
          <p:cNvSpPr>
            <a:spLocks noGrp="1" noChangeArrowheads="1"/>
          </p:cNvSpPr>
          <p:nvPr>
            <p:ph type="dt" idx="1"/>
          </p:nvPr>
        </p:nvSpPr>
        <p:spPr bwMode="auto">
          <a:xfrm>
            <a:off x="3778250" y="0"/>
            <a:ext cx="2889250" cy="49688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u="none">
                <a:latin typeface="Times New Roman" pitchFamily="18" charset="0"/>
                <a:cs typeface="Times New Roman" pitchFamily="18" charset="0"/>
              </a:defRPr>
            </a:lvl1pPr>
          </a:lstStyle>
          <a:p>
            <a:pPr>
              <a:defRPr/>
            </a:pPr>
            <a:endParaRPr lang="en-US"/>
          </a:p>
        </p:txBody>
      </p:sp>
      <p:sp>
        <p:nvSpPr>
          <p:cNvPr id="55300" name="Rectangle 4"/>
          <p:cNvSpPr>
            <a:spLocks noGrp="1" noRot="1" noChangeAspect="1" noChangeArrowheads="1" noTextEdit="1"/>
          </p:cNvSpPr>
          <p:nvPr>
            <p:ph type="sldImg" idx="2"/>
          </p:nvPr>
        </p:nvSpPr>
        <p:spPr bwMode="auto">
          <a:xfrm>
            <a:off x="852488" y="744538"/>
            <a:ext cx="4964112" cy="3722687"/>
          </a:xfrm>
          <a:prstGeom prst="rect">
            <a:avLst/>
          </a:prstGeom>
          <a:noFill/>
          <a:ln w="9525">
            <a:solidFill>
              <a:srgbClr val="000000"/>
            </a:solidFill>
            <a:miter lim="800000"/>
            <a:headEnd/>
            <a:tailEnd/>
          </a:ln>
        </p:spPr>
      </p:sp>
      <p:sp>
        <p:nvSpPr>
          <p:cNvPr id="5125" name="Rectangle 5"/>
          <p:cNvSpPr>
            <a:spLocks noGrp="1" noChangeArrowheads="1"/>
          </p:cNvSpPr>
          <p:nvPr>
            <p:ph type="body" sz="quarter" idx="3"/>
          </p:nvPr>
        </p:nvSpPr>
        <p:spPr bwMode="auto">
          <a:xfrm>
            <a:off x="666750" y="4716463"/>
            <a:ext cx="5335588" cy="4467225"/>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5126" name="Rectangle 6"/>
          <p:cNvSpPr>
            <a:spLocks noGrp="1" noChangeArrowheads="1"/>
          </p:cNvSpPr>
          <p:nvPr>
            <p:ph type="ftr" sz="quarter" idx="4"/>
          </p:nvPr>
        </p:nvSpPr>
        <p:spPr bwMode="auto">
          <a:xfrm>
            <a:off x="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l">
              <a:defRPr sz="1200" u="none">
                <a:latin typeface="Times New Roman" pitchFamily="18" charset="0"/>
                <a:cs typeface="Times New Roman" pitchFamily="18" charset="0"/>
              </a:defRPr>
            </a:lvl1pPr>
          </a:lstStyle>
          <a:p>
            <a:pPr>
              <a:defRPr/>
            </a:pPr>
            <a:endParaRPr lang="en-US"/>
          </a:p>
        </p:txBody>
      </p:sp>
      <p:sp>
        <p:nvSpPr>
          <p:cNvPr id="5127" name="Rectangle 7"/>
          <p:cNvSpPr>
            <a:spLocks noGrp="1" noChangeArrowheads="1"/>
          </p:cNvSpPr>
          <p:nvPr>
            <p:ph type="sldNum" sz="quarter" idx="5"/>
          </p:nvPr>
        </p:nvSpPr>
        <p:spPr bwMode="auto">
          <a:xfrm>
            <a:off x="3778250" y="9429750"/>
            <a:ext cx="2889250" cy="496888"/>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u="none">
                <a:latin typeface="Times New Roman" pitchFamily="18" charset="0"/>
                <a:cs typeface="Times New Roman" pitchFamily="18" charset="0"/>
              </a:defRPr>
            </a:lvl1pPr>
          </a:lstStyle>
          <a:p>
            <a:pPr>
              <a:defRPr/>
            </a:pPr>
            <a:fld id="{5EA7E18A-E360-4E6A-8051-821F52519426}" type="slidenum">
              <a:rPr lang="ar-SA"/>
              <a:pPr>
                <a:defRPr/>
              </a:pPr>
              <a:t>‹#›</a:t>
            </a:fld>
            <a:endParaRPr lang="en-US"/>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2pPr>
    <a:lvl3pPr marL="9144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Times New Roman" pitchFamily="18"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0B594967-4254-4C69-A395-365F1F29A800}" type="slidenum">
              <a:rPr lang="ar-SA"/>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16BCE5C7-FA2F-4FC9-BCE2-F588CEEEE055}" type="slidenum">
              <a:rPr lang="ar-SA"/>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578A9CD1-59A2-419B-A367-BE3CE981EFC4}" type="slidenum">
              <a:rPr lang="ar-SA"/>
              <a:pPr>
                <a:defRPr/>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701E09F6-9432-4D80-9982-52620491D55A}" type="slidenum">
              <a:rPr lang="ar-SA"/>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endParaRPr lang="en-US"/>
          </a:p>
        </p:txBody>
      </p:sp>
      <p:sp>
        <p:nvSpPr>
          <p:cNvPr id="5" name="Rectangle 5"/>
          <p:cNvSpPr>
            <a:spLocks noGrp="1" noChangeArrowheads="1"/>
          </p:cNvSpPr>
          <p:nvPr>
            <p:ph type="ftr" sz="quarter" idx="11"/>
          </p:nvPr>
        </p:nvSpPr>
        <p:spPr>
          <a:ln/>
        </p:spPr>
        <p:txBody>
          <a:bodyPr/>
          <a:lstStyle>
            <a:lvl1pPr>
              <a:defRPr/>
            </a:lvl1pPr>
          </a:lstStyle>
          <a:p>
            <a:pPr>
              <a:defRPr/>
            </a:pP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fld id="{639AB984-9C21-4AAE-AA19-A41BE9C11899}" type="slidenum">
              <a:rPr lang="ar-SA"/>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2B8B642F-E584-47E0-921D-BB7763480218}" type="slidenum">
              <a:rPr lang="ar-SA"/>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endParaRPr lang="en-US"/>
          </a:p>
        </p:txBody>
      </p:sp>
      <p:sp>
        <p:nvSpPr>
          <p:cNvPr id="8" name="Rectangle 5"/>
          <p:cNvSpPr>
            <a:spLocks noGrp="1" noChangeArrowheads="1"/>
          </p:cNvSpPr>
          <p:nvPr>
            <p:ph type="ftr" sz="quarter" idx="11"/>
          </p:nvPr>
        </p:nvSpPr>
        <p:spPr>
          <a:ln/>
        </p:spPr>
        <p:txBody>
          <a:bodyPr/>
          <a:lstStyle>
            <a:lvl1pPr>
              <a:defRPr/>
            </a:lvl1pPr>
          </a:lstStyle>
          <a:p>
            <a:pPr>
              <a:defRPr/>
            </a:pP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fld id="{0F6BAB87-7425-4E5B-8D6D-FC33D150704A}" type="slidenum">
              <a:rPr lang="ar-SA"/>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endParaRPr lang="en-US"/>
          </a:p>
        </p:txBody>
      </p:sp>
      <p:sp>
        <p:nvSpPr>
          <p:cNvPr id="4" name="Rectangle 5"/>
          <p:cNvSpPr>
            <a:spLocks noGrp="1" noChangeArrowheads="1"/>
          </p:cNvSpPr>
          <p:nvPr>
            <p:ph type="ftr" sz="quarter" idx="11"/>
          </p:nvPr>
        </p:nvSpPr>
        <p:spPr>
          <a:ln/>
        </p:spPr>
        <p:txBody>
          <a:bodyPr/>
          <a:lstStyle>
            <a:lvl1pPr>
              <a:defRPr/>
            </a:lvl1pPr>
          </a:lstStyle>
          <a:p>
            <a:pPr>
              <a:defRPr/>
            </a:pP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fld id="{EE19B27F-DECC-4EB6-8370-29DC95942DF5}" type="slidenum">
              <a:rPr lang="ar-SA"/>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endParaRPr lang="en-US"/>
          </a:p>
        </p:txBody>
      </p:sp>
      <p:sp>
        <p:nvSpPr>
          <p:cNvPr id="3" name="Rectangle 5"/>
          <p:cNvSpPr>
            <a:spLocks noGrp="1" noChangeArrowheads="1"/>
          </p:cNvSpPr>
          <p:nvPr>
            <p:ph type="ftr" sz="quarter" idx="11"/>
          </p:nvPr>
        </p:nvSpPr>
        <p:spPr>
          <a:ln/>
        </p:spPr>
        <p:txBody>
          <a:bodyPr/>
          <a:lstStyle>
            <a:lvl1pPr>
              <a:defRPr/>
            </a:lvl1pPr>
          </a:lstStyle>
          <a:p>
            <a:pPr>
              <a:defRPr/>
            </a:pP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fld id="{2F8BAEF8-3E3F-462A-93AE-17D0A841BE44}" type="slidenum">
              <a:rPr lang="ar-SA"/>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4BCD6800-CF18-4A81-B2A7-B4038B67593F}" type="slidenum">
              <a:rPr lang="ar-SA"/>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endParaRPr lang="en-US"/>
          </a:p>
        </p:txBody>
      </p:sp>
      <p:sp>
        <p:nvSpPr>
          <p:cNvPr id="6" name="Rectangle 5"/>
          <p:cNvSpPr>
            <a:spLocks noGrp="1" noChangeArrowheads="1"/>
          </p:cNvSpPr>
          <p:nvPr>
            <p:ph type="ftr" sz="quarter" idx="11"/>
          </p:nvPr>
        </p:nvSpPr>
        <p:spPr>
          <a:ln/>
        </p:spPr>
        <p:txBody>
          <a:bodyPr/>
          <a:lstStyle>
            <a:lvl1pPr>
              <a:defRPr/>
            </a:lvl1pPr>
          </a:lstStyle>
          <a:p>
            <a:pPr>
              <a:defRPr/>
            </a:pP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fld id="{BBD16308-B7F8-4E31-953C-9083D780A1AE}" type="slidenum">
              <a:rPr lang="ar-SA"/>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shadeToTitle="1">
        <a:gradFill rotWithShape="0">
          <a:gsLst>
            <a:gs pos="0">
              <a:srgbClr val="FFDAB5"/>
            </a:gs>
            <a:gs pos="100000">
              <a:srgbClr val="9ED1EE"/>
            </a:gs>
          </a:gsLst>
          <a:path path="shape">
            <a:fillToRect l="50000" t="50000" r="50000" b="50000"/>
          </a:path>
        </a:gra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2051" name="Rectangle 3"/>
          <p:cNvSpPr>
            <a:spLocks noGrp="1" noChangeArrowheads="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51204" name="Rectangle 4"/>
          <p:cNvSpPr>
            <a:spLocks noGrp="1" noChangeArrowheads="1"/>
          </p:cNvSpPr>
          <p:nvPr>
            <p:ph type="dt" sz="half" idx="2"/>
          </p:nvPr>
        </p:nvSpPr>
        <p:spPr bwMode="auto">
          <a:xfrm>
            <a:off x="457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l">
              <a:defRPr sz="1400" u="none"/>
            </a:lvl1pPr>
          </a:lstStyle>
          <a:p>
            <a:pPr>
              <a:defRPr/>
            </a:pPr>
            <a:endParaRPr lang="en-US"/>
          </a:p>
        </p:txBody>
      </p:sp>
      <p:sp>
        <p:nvSpPr>
          <p:cNvPr id="51205" name="Rectangle 5"/>
          <p:cNvSpPr>
            <a:spLocks noGrp="1" noChangeArrowheads="1"/>
          </p:cNvSpPr>
          <p:nvPr>
            <p:ph type="ftr" sz="quarter" idx="3"/>
          </p:nvPr>
        </p:nvSpPr>
        <p:spPr bwMode="auto">
          <a:xfrm>
            <a:off x="3124200" y="6245225"/>
            <a:ext cx="2895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400" u="none"/>
            </a:lvl1pPr>
          </a:lstStyle>
          <a:p>
            <a:pPr>
              <a:defRPr/>
            </a:pPr>
            <a:endParaRPr lang="en-US"/>
          </a:p>
        </p:txBody>
      </p:sp>
      <p:sp>
        <p:nvSpPr>
          <p:cNvPr id="51206" name="Rectangle 6"/>
          <p:cNvSpPr>
            <a:spLocks noGrp="1" noChangeArrowheads="1"/>
          </p:cNvSpPr>
          <p:nvPr>
            <p:ph type="sldNum" sz="quarter" idx="4"/>
          </p:nvPr>
        </p:nvSpPr>
        <p:spPr bwMode="auto">
          <a:xfrm>
            <a:off x="6553200" y="6245225"/>
            <a:ext cx="2133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u="none"/>
            </a:lvl1pPr>
          </a:lstStyle>
          <a:p>
            <a:pPr>
              <a:defRPr/>
            </a:pPr>
            <a:fld id="{D8C69381-B3FA-4D6C-907A-A26695E304AD}" type="slidenum">
              <a:rPr lang="ar-SA"/>
              <a:pPr>
                <a:defRPr/>
              </a:pPr>
              <a:t>‹#›</a:t>
            </a:fld>
            <a:endParaRPr lang="en-US"/>
          </a:p>
        </p:txBody>
      </p:sp>
    </p:spTree>
  </p:cSld>
  <p:clrMap bg1="lt1" tx1="dk1" bg2="lt2" tx2="dk2" accent1="accent1" accent2="accent2" accent3="accent3" accent4="accent4" accent5="accent5" accent6="accent6" hlink="hlink" folHlink="folHlink"/>
  <p:sldLayoutIdLst>
    <p:sldLayoutId id="2147483660" r:id="rId1"/>
    <p:sldLayoutId id="2147483661" r:id="rId2"/>
    <p:sldLayoutId id="2147483662" r:id="rId3"/>
    <p:sldLayoutId id="2147483663" r:id="rId4"/>
    <p:sldLayoutId id="2147483664" r:id="rId5"/>
    <p:sldLayoutId id="2147483665" r:id="rId6"/>
    <p:sldLayoutId id="2147483666" r:id="rId7"/>
    <p:sldLayoutId id="2147483667" r:id="rId8"/>
    <p:sldLayoutId id="2147483668" r:id="rId9"/>
    <p:sldLayoutId id="2147483669" r:id="rId10"/>
    <p:sldLayoutId id="2147483670" r:id="rId11"/>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2043098" cy="1143000"/>
          </a:xfrm>
        </p:spPr>
        <p:txBody>
          <a:bodyPr/>
          <a:lstStyle/>
          <a:p>
            <a:r>
              <a:rPr lang="fa-IR" dirty="0" smtClean="0"/>
              <a:t>.</a:t>
            </a:r>
            <a:endParaRPr lang="fa-IR" dirty="0"/>
          </a:p>
        </p:txBody>
      </p:sp>
      <p:sp>
        <p:nvSpPr>
          <p:cNvPr id="3" name="Content Placeholder 2"/>
          <p:cNvSpPr>
            <a:spLocks noGrp="1"/>
          </p:cNvSpPr>
          <p:nvPr>
            <p:ph idx="1"/>
          </p:nvPr>
        </p:nvSpPr>
        <p:spPr/>
        <p:txBody>
          <a:bodyPr/>
          <a:lstStyle/>
          <a:p>
            <a:pPr algn="ctr"/>
            <a:r>
              <a:rPr lang="fa-IR" sz="5400" b="1" dirty="0" smtClean="0">
                <a:solidFill>
                  <a:srgbClr val="FF0000"/>
                </a:solidFill>
                <a:cs typeface="B Zar" pitchFamily="2" charset="-78"/>
              </a:rPr>
              <a:t>گزیده هایی از قانون</a:t>
            </a:r>
          </a:p>
          <a:p>
            <a:pPr algn="ctr"/>
            <a:r>
              <a:rPr lang="fa-IR" sz="5400" b="1" dirty="0" smtClean="0">
                <a:solidFill>
                  <a:srgbClr val="FF0000"/>
                </a:solidFill>
                <a:cs typeface="B Zar" pitchFamily="2" charset="-78"/>
              </a:rPr>
              <a:t> ارتقاء نظام سلامت اداری و </a:t>
            </a:r>
          </a:p>
          <a:p>
            <a:pPr algn="ctr"/>
            <a:r>
              <a:rPr lang="fa-IR" sz="5400" b="1" dirty="0" smtClean="0">
                <a:solidFill>
                  <a:srgbClr val="FF0000"/>
                </a:solidFill>
                <a:cs typeface="B Zar" pitchFamily="2" charset="-78"/>
              </a:rPr>
              <a:t>مبارزه با رشوه</a:t>
            </a:r>
            <a:r>
              <a:rPr lang="fa-IR" sz="5400" dirty="0" smtClean="0">
                <a:cs typeface="B Zar" pitchFamily="2" charset="-78"/>
              </a:rPr>
              <a:t> </a:t>
            </a:r>
            <a:endParaRPr lang="fa-IR" sz="5400" dirty="0">
              <a:cs typeface="B Zar" pitchFamily="2" charset="-78"/>
            </a:endParaRPr>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4282" y="214290"/>
            <a:ext cx="8229600" cy="1511288"/>
          </a:xfrm>
        </p:spPr>
        <p:txBody>
          <a:bodyPr/>
          <a:lstStyle/>
          <a:p>
            <a:pPr rtl="1"/>
            <a:r>
              <a:rPr lang="fa-IR" sz="3200" dirty="0" smtClean="0">
                <a:solidFill>
                  <a:srgbClr val="6600FF"/>
                </a:solidFill>
                <a:cs typeface="B Zar" pitchFamily="2" charset="-78"/>
              </a:rPr>
              <a:t/>
            </a:r>
            <a:br>
              <a:rPr lang="fa-IR" sz="3200" dirty="0" smtClean="0">
                <a:solidFill>
                  <a:srgbClr val="6600FF"/>
                </a:solidFill>
                <a:cs typeface="B Zar" pitchFamily="2" charset="-78"/>
              </a:rPr>
            </a:br>
            <a:r>
              <a:rPr lang="fa-IR" sz="3200" dirty="0" smtClean="0">
                <a:solidFill>
                  <a:srgbClr val="6600FF"/>
                </a:solidFill>
                <a:cs typeface="B Zar" pitchFamily="2" charset="-78"/>
              </a:rPr>
              <a:t>ماده 5- محرومیت های موضوع این قانون و اشخاص مشمول محرومیت ، اعم از حقیقی و یا حقوقی به قرار زیر است </a:t>
            </a:r>
            <a:r>
              <a:rPr lang="fa-IR" sz="3200" dirty="0" smtClean="0">
                <a:cs typeface="B Zar" pitchFamily="2" charset="-78"/>
              </a:rPr>
              <a:t>:</a:t>
            </a:r>
            <a:br>
              <a:rPr lang="fa-IR" sz="3200" dirty="0" smtClean="0">
                <a:cs typeface="B Zar" pitchFamily="2" charset="-78"/>
              </a:rPr>
            </a:br>
            <a:r>
              <a:rPr lang="fa-IR" sz="3200" dirty="0" smtClean="0">
                <a:solidFill>
                  <a:srgbClr val="C00000"/>
                </a:solidFill>
                <a:cs typeface="B Zar" pitchFamily="2" charset="-78"/>
              </a:rPr>
              <a:t>الف محرومیت ها:</a:t>
            </a:r>
            <a:r>
              <a:rPr lang="en-US" sz="3200" dirty="0" smtClean="0">
                <a:cs typeface="B Zar" pitchFamily="2" charset="-78"/>
              </a:rPr>
              <a:t/>
            </a:r>
            <a:br>
              <a:rPr lang="en-US" sz="3200" dirty="0" smtClean="0">
                <a:cs typeface="B Zar" pitchFamily="2" charset="-78"/>
              </a:rPr>
            </a:br>
            <a:endParaRPr lang="en-US" sz="3200" dirty="0">
              <a:cs typeface="B Zar" pitchFamily="2" charset="-78"/>
            </a:endParaRPr>
          </a:p>
        </p:txBody>
      </p:sp>
      <p:sp>
        <p:nvSpPr>
          <p:cNvPr id="3" name="Content Placeholder 2"/>
          <p:cNvSpPr>
            <a:spLocks noGrp="1"/>
          </p:cNvSpPr>
          <p:nvPr>
            <p:ph idx="1"/>
          </p:nvPr>
        </p:nvSpPr>
        <p:spPr>
          <a:xfrm>
            <a:off x="457200" y="1571612"/>
            <a:ext cx="8229600" cy="5072098"/>
          </a:xfrm>
        </p:spPr>
        <p:txBody>
          <a:bodyPr/>
          <a:lstStyle/>
          <a:p>
            <a:pPr algn="r" rtl="1"/>
            <a:endParaRPr lang="fa-IR" sz="2000" dirty="0" smtClean="0">
              <a:cs typeface="B Zar" pitchFamily="2" charset="-78"/>
            </a:endParaRPr>
          </a:p>
          <a:p>
            <a:pPr algn="r" rtl="1"/>
            <a:r>
              <a:rPr lang="fa-IR" sz="2400" i="1" dirty="0" smtClean="0">
                <a:cs typeface="B Zar" pitchFamily="2" charset="-78"/>
              </a:rPr>
              <a:t>1- شرکت در مناقصه ها و مزایده ها یا انجام معامله یا انعقاد قرارداد با دستگاههای موضوع بندهای (الف)،(ب)و(ج) ماده (2) این قانون با نصاب معاملات بزرگ مذکور در قانون برگزاری مناقصات مصوب 1383/1/25</a:t>
            </a:r>
            <a:endParaRPr lang="en-US" sz="2400" i="1" dirty="0" smtClean="0">
              <a:cs typeface="B Zar" pitchFamily="2" charset="-78"/>
            </a:endParaRPr>
          </a:p>
          <a:p>
            <a:pPr algn="r" rtl="1"/>
            <a:r>
              <a:rPr lang="fa-IR" sz="2400" dirty="0" smtClean="0">
                <a:cs typeface="B Zar" pitchFamily="2" charset="-78"/>
              </a:rPr>
              <a:t>2-دریافت تسهیلات مالی و اعتباری از دستگاههای موضوع بند های (الف)،(ب)و(ج)ماده(2)این قانون </a:t>
            </a:r>
            <a:endParaRPr lang="en-US" sz="2400" dirty="0" smtClean="0">
              <a:cs typeface="B Zar" pitchFamily="2" charset="-78"/>
            </a:endParaRPr>
          </a:p>
          <a:p>
            <a:pPr algn="r" rtl="1"/>
            <a:r>
              <a:rPr lang="fa-IR" sz="2400" dirty="0" smtClean="0">
                <a:cs typeface="B Zar" pitchFamily="2" charset="-78"/>
              </a:rPr>
              <a:t>3-تاسیس شرکت تجاری ، موسسه غیر تجاری و عضویت در هیات مدیره و مدیریت و بازرسی هر نوع شرکت یا موسسه </a:t>
            </a:r>
            <a:endParaRPr lang="en-US" sz="2400" dirty="0" smtClean="0">
              <a:cs typeface="B Zar" pitchFamily="2" charset="-78"/>
            </a:endParaRPr>
          </a:p>
          <a:p>
            <a:pPr algn="r" rtl="1"/>
            <a:r>
              <a:rPr lang="fa-IR" sz="2400" dirty="0" smtClean="0">
                <a:cs typeface="B Zar" pitchFamily="2" charset="-78"/>
              </a:rPr>
              <a:t>4-دریافت و یا استفاده از کارت بازرگانی </a:t>
            </a:r>
            <a:endParaRPr lang="en-US" sz="2400" dirty="0" smtClean="0">
              <a:cs typeface="B Zar" pitchFamily="2" charset="-78"/>
            </a:endParaRPr>
          </a:p>
          <a:p>
            <a:pPr algn="r" rtl="1"/>
            <a:r>
              <a:rPr lang="fa-IR" sz="2400" dirty="0" smtClean="0">
                <a:cs typeface="B Zar" pitchFamily="2" charset="-78"/>
              </a:rPr>
              <a:t>5-اخذ موافقتنامه اصولی و یا مجوز واردات و صادرات</a:t>
            </a:r>
            <a:endParaRPr lang="en-US" sz="2400" dirty="0" smtClean="0">
              <a:cs typeface="B Zar" pitchFamily="2" charset="-78"/>
            </a:endParaRPr>
          </a:p>
          <a:p>
            <a:pPr algn="r" rtl="1"/>
            <a:r>
              <a:rPr lang="fa-IR" sz="2400" dirty="0" smtClean="0">
                <a:cs typeface="B Zar" pitchFamily="2" charset="-78"/>
              </a:rPr>
              <a:t>6-عضویت در ارگان دولتی و نظارتی در تشکلهای حرفه ای ، صنفی و شوراها</a:t>
            </a:r>
            <a:endParaRPr lang="en-US" sz="2400" dirty="0" smtClean="0">
              <a:cs typeface="B Zar" pitchFamily="2" charset="-78"/>
            </a:endParaRPr>
          </a:p>
          <a:p>
            <a:pPr algn="r" rtl="1"/>
            <a:r>
              <a:rPr lang="fa-IR" sz="2400" dirty="0" smtClean="0">
                <a:cs typeface="B Zar" pitchFamily="2" charset="-78"/>
              </a:rPr>
              <a:t>7-عضویت در هیات های رسیدگی به تخلفات اداری ، انتظامی و انتصاب به مشاغل مدیریتی</a:t>
            </a:r>
            <a:endParaRPr lang="en-US" sz="2400" dirty="0" smtClean="0">
              <a:cs typeface="B Zar" pitchFamily="2" charset="-78"/>
            </a:endParaRPr>
          </a:p>
          <a:p>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71472" y="285728"/>
            <a:ext cx="8229600" cy="1143000"/>
          </a:xfrm>
        </p:spPr>
        <p:txBody>
          <a:bodyPr/>
          <a:lstStyle/>
          <a:p>
            <a:r>
              <a:rPr lang="fa-IR" sz="3600" dirty="0" smtClean="0">
                <a:solidFill>
                  <a:srgbClr val="FF0000"/>
                </a:solidFill>
                <a:cs typeface="B Zar" pitchFamily="2" charset="-78"/>
              </a:rPr>
              <a:t>ب-اشخاص مشمول محرومیت و میزان محرومیت آنان - 1:</a:t>
            </a:r>
            <a:r>
              <a:rPr lang="en-US" sz="3600" dirty="0" smtClean="0">
                <a:cs typeface="B Zar" pitchFamily="2" charset="-78"/>
              </a:rPr>
              <a:t/>
            </a:r>
            <a:br>
              <a:rPr lang="en-US" sz="3600" dirty="0" smtClean="0">
                <a:cs typeface="B Zar" pitchFamily="2" charset="-78"/>
              </a:rPr>
            </a:br>
            <a:endParaRPr lang="fa-IR" sz="3600" dirty="0">
              <a:cs typeface="B Zar" pitchFamily="2" charset="-78"/>
            </a:endParaRPr>
          </a:p>
        </p:txBody>
      </p:sp>
      <p:sp>
        <p:nvSpPr>
          <p:cNvPr id="3" name="Content Placeholder 2"/>
          <p:cNvSpPr>
            <a:spLocks noGrp="1"/>
          </p:cNvSpPr>
          <p:nvPr>
            <p:ph idx="1"/>
          </p:nvPr>
        </p:nvSpPr>
        <p:spPr>
          <a:xfrm>
            <a:off x="457200" y="1000108"/>
            <a:ext cx="8229600" cy="5126055"/>
          </a:xfrm>
        </p:spPr>
        <p:txBody>
          <a:bodyPr/>
          <a:lstStyle/>
          <a:p>
            <a:pPr algn="r" rtl="1"/>
            <a:r>
              <a:rPr lang="fa-IR" sz="2000" dirty="0" smtClean="0">
                <a:cs typeface="B Zar" pitchFamily="2" charset="-78"/>
              </a:rPr>
              <a:t>1-اشخاصی که به قصد فرار از پرداخت حقوق عمومی و یا دولتی مرتکب اعمال زیر میگردند                                            متناسب با نوع تخلف عمدی به دو یا پنج سال محرومیت بشرح زیر محکوم میشوند:</a:t>
            </a:r>
            <a:endParaRPr lang="en-US" sz="2000" dirty="0" smtClean="0">
              <a:cs typeface="B Zar" pitchFamily="2" charset="-78"/>
            </a:endParaRPr>
          </a:p>
          <a:p>
            <a:pPr algn="r" rtl="1"/>
            <a:r>
              <a:rPr lang="fa-IR" sz="2000" dirty="0" smtClean="0">
                <a:cs typeface="B Zar" pitchFamily="2" charset="-78"/>
              </a:rPr>
              <a:t>1-1-ارائه متقلبانه اسناد ، صورت های مالی ، و اظهار نامه های مالی و مالیاتی به مراجع رسمی ذیربط به یکی از محرومیت های مندرج در جزءهای (1)،(2)و(3)بند( الف) این ماده و یا هر سه آنها</a:t>
            </a:r>
            <a:endParaRPr lang="en-US" sz="2000" dirty="0" smtClean="0">
              <a:cs typeface="B Zar" pitchFamily="2" charset="-78"/>
            </a:endParaRPr>
          </a:p>
          <a:p>
            <a:pPr algn="r" rtl="1"/>
            <a:r>
              <a:rPr lang="fa-IR" sz="2000" dirty="0" smtClean="0">
                <a:cs typeface="B Zar" pitchFamily="2" charset="-78"/>
              </a:rPr>
              <a:t>2-1-ثبت نکردن معاملاتی که ثبت آنها در دفاتر قانونی بنگاه اقتصادی ، بر اساس مقررات ، الزامی است یا ثبت معاملات غیر واقعی ، به یکی از محرومیت های مندرج در جزءهای (1)،(2)و(6)بند( الف) این ماده یا جمع دو و یا سه آن</a:t>
            </a:r>
            <a:endParaRPr lang="en-US" sz="2000" dirty="0" smtClean="0">
              <a:cs typeface="B Zar" pitchFamily="2" charset="-78"/>
            </a:endParaRPr>
          </a:p>
          <a:p>
            <a:pPr algn="r" rtl="1"/>
            <a:r>
              <a:rPr lang="fa-IR" sz="2000" dirty="0" smtClean="0">
                <a:cs typeface="B Zar" pitchFamily="2" charset="-78"/>
              </a:rPr>
              <a:t>3-1ثبت هزینه ها و دیون واهی ، یا ثبت هزینه ها و دیون با شناسه های اشخاص غیرمرتبط یا غیر واقعی در دفاتر قانونی بنگاه ، به یکی از محرومیت های مذکور در جزءهای (1)،(2)و(5) بند (الف ) این ماده و یا جمع دو یا هر سه آنها </a:t>
            </a:r>
            <a:endParaRPr lang="en-US" sz="2000" dirty="0" smtClean="0">
              <a:cs typeface="B Zar" pitchFamily="2" charset="-78"/>
            </a:endParaRPr>
          </a:p>
          <a:p>
            <a:pPr algn="r" rtl="1"/>
            <a:r>
              <a:rPr lang="fa-IR" sz="2000" dirty="0" smtClean="0">
                <a:cs typeface="B Zar" pitchFamily="2" charset="-78"/>
              </a:rPr>
              <a:t>4-1-ارائه نکردن اسنادحسابداری به مراجع قانونی یا امحاء آنها قبل از زمان پیش بینی شده در مقررات به یکی از محرومیت های مندرج در جزءهای (3)و(6)بند(الف) این ماده یا هر دو آنها</a:t>
            </a:r>
            <a:endParaRPr lang="en-US" sz="2000" dirty="0" smtClean="0">
              <a:cs typeface="B Zar" pitchFamily="2" charset="-78"/>
            </a:endParaRPr>
          </a:p>
          <a:p>
            <a:pPr algn="r" rtl="1"/>
            <a:r>
              <a:rPr lang="fa-IR" sz="2000" dirty="0" smtClean="0">
                <a:cs typeface="B Zar" pitchFamily="2" charset="-78"/>
              </a:rPr>
              <a:t>5-1- استفاده از تسهیلات بانکی و امتیازات دولتی در غیر محل مجاز مربوطه ، به یکی از محرومیت های مندرج در جزءهای(1)،(2)،(3)و(6)بند(الف) این ماده یا جمع دو یا بیشتر آنها </a:t>
            </a:r>
            <a:endParaRPr lang="en-US" sz="2000" dirty="0" smtClean="0">
              <a:cs typeface="B Zar" pitchFamily="2" charset="-78"/>
            </a:endParaRPr>
          </a:p>
          <a:p>
            <a:pPr algn="r" rtl="1"/>
            <a:r>
              <a:rPr lang="fa-IR" sz="2000" dirty="0" smtClean="0">
                <a:cs typeface="B Zar" pitchFamily="2" charset="-78"/>
              </a:rPr>
              <a:t>6-1-استنکاف از پرداخت بدهی معوق مالیاتی یا عواض قطعی قانونی در صورت تمکن مالی و نداشتن عذر موجه ، به یکی از محرومیت های مندرج در جزء های (1)،(2)،(3)و(4) بند (الف) این ماده یا جمع دو یا بیشتر آنها</a:t>
            </a:r>
            <a:endParaRPr lang="en-US" sz="2000" dirty="0" smtClean="0">
              <a:cs typeface="B Zar" pitchFamily="2" charset="-78"/>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sz="3200" dirty="0" smtClean="0">
                <a:solidFill>
                  <a:srgbClr val="C00000"/>
                </a:solidFill>
                <a:cs typeface="B Zar" pitchFamily="2" charset="-78"/>
              </a:rPr>
              <a:t>ب-اشخاص مشمول محرومیت و میزان محرومیت آنان - 2</a:t>
            </a:r>
            <a:r>
              <a:rPr lang="fa-IR" sz="3200" dirty="0" smtClean="0">
                <a:cs typeface="B Zar" pitchFamily="2" charset="-78"/>
              </a:rPr>
              <a:t>:</a:t>
            </a:r>
            <a:r>
              <a:rPr lang="en-US" sz="3200" dirty="0" smtClean="0">
                <a:cs typeface="B Zar" pitchFamily="2" charset="-78"/>
              </a:rPr>
              <a:t/>
            </a:r>
            <a:br>
              <a:rPr lang="en-US" sz="3200" dirty="0" smtClean="0">
                <a:cs typeface="B Zar" pitchFamily="2" charset="-78"/>
              </a:rPr>
            </a:br>
            <a:endParaRPr lang="fa-IR" sz="3200" dirty="0"/>
          </a:p>
        </p:txBody>
      </p:sp>
      <p:sp>
        <p:nvSpPr>
          <p:cNvPr id="3" name="Content Placeholder 2"/>
          <p:cNvSpPr>
            <a:spLocks noGrp="1"/>
          </p:cNvSpPr>
          <p:nvPr>
            <p:ph idx="1"/>
          </p:nvPr>
        </p:nvSpPr>
        <p:spPr>
          <a:xfrm>
            <a:off x="285720" y="1071546"/>
            <a:ext cx="8401080" cy="5500726"/>
          </a:xfrm>
        </p:spPr>
        <p:txBody>
          <a:bodyPr/>
          <a:lstStyle/>
          <a:p>
            <a:pPr algn="r" rtl="1"/>
            <a:r>
              <a:rPr lang="fa-IR" sz="2400" dirty="0" smtClean="0">
                <a:cs typeface="B Zar" pitchFamily="2" charset="-78"/>
              </a:rPr>
              <a:t>تبصره1-اگر مرتکب ، از کارکنان دستگاههای موضوع ماده (5) قانون مدیریت خدمات کشوری باشد، به محرومیت مندرج در جزء (7)بند(الف)نیز محکوم میشود</a:t>
            </a:r>
            <a:endParaRPr lang="en-US" sz="2400" dirty="0" smtClean="0">
              <a:cs typeface="B Zar" pitchFamily="2" charset="-78"/>
            </a:endParaRPr>
          </a:p>
          <a:p>
            <a:pPr algn="r" rtl="1"/>
            <a:r>
              <a:rPr lang="fa-IR" sz="2400" dirty="0" smtClean="0">
                <a:cs typeface="B Zar" pitchFamily="2" charset="-78"/>
              </a:rPr>
              <a:t>تبصره2-حدنصاب مالی موارد مذکور برای اعمال محرومیت به تنهایی یا مجموعا"، معادل ده برابر نصاب معاملات بزرگ یا بیشتر موضوع قانون برگزاری مناقصات در هر سال مالی است </a:t>
            </a:r>
            <a:endParaRPr lang="en-US" sz="2400" dirty="0" smtClean="0">
              <a:cs typeface="B Zar" pitchFamily="2" charset="-78"/>
            </a:endParaRPr>
          </a:p>
          <a:p>
            <a:pPr algn="r" rtl="1"/>
            <a:r>
              <a:rPr lang="fa-IR" sz="2400" dirty="0" smtClean="0">
                <a:cs typeface="B Zar" pitchFamily="2" charset="-78"/>
              </a:rPr>
              <a:t>2- محکومان به مجازتهای قطعی زیر ،در جرایم مالی عمدی تصریح شده در این قانون ، بمدت سه سال از تاریخ قطعیت رای ، مشمول کلیه محرومیت های مندرج در بند (الف) این ماده میشوند ، مشروط براینکه در حکم قطعی دادگاه به محرومیت های موضوع این قانون محکوم نشده باشند:</a:t>
            </a:r>
            <a:endParaRPr lang="en-US" sz="2400" dirty="0" smtClean="0">
              <a:cs typeface="B Zar" pitchFamily="2" charset="-78"/>
            </a:endParaRPr>
          </a:p>
          <a:p>
            <a:pPr algn="r" rtl="1"/>
            <a:r>
              <a:rPr lang="fa-IR" sz="2400" dirty="0" smtClean="0">
                <a:cs typeface="B Zar" pitchFamily="2" charset="-78"/>
              </a:rPr>
              <a:t>1-2-دوسال حبس و بیشتر </a:t>
            </a:r>
            <a:endParaRPr lang="en-US" sz="2400" dirty="0" smtClean="0">
              <a:cs typeface="B Zar" pitchFamily="2" charset="-78"/>
            </a:endParaRPr>
          </a:p>
          <a:p>
            <a:pPr algn="r" rtl="1"/>
            <a:r>
              <a:rPr lang="fa-IR" sz="2400" dirty="0" smtClean="0">
                <a:cs typeface="B Zar" pitchFamily="2" charset="-78"/>
              </a:rPr>
              <a:t>2-2-جزای نقدی به میزان ده برابر نصاب معاملات بزرگ و یا بیشتر ، موضوع قانون برگزاری مناقصات </a:t>
            </a:r>
            <a:endParaRPr lang="en-US" sz="2400" dirty="0" smtClean="0">
              <a:cs typeface="B Zar" pitchFamily="2" charset="-78"/>
            </a:endParaRPr>
          </a:p>
          <a:p>
            <a:pPr algn="r"/>
            <a:r>
              <a:rPr lang="en-US" sz="2400" dirty="0" smtClean="0">
                <a:cs typeface="B Zar" pitchFamily="2" charset="-78"/>
              </a:rPr>
              <a:t> </a:t>
            </a:r>
            <a:r>
              <a:rPr lang="fa-IR" sz="2400" dirty="0" smtClean="0">
                <a:cs typeface="B Zar" pitchFamily="2" charset="-78"/>
              </a:rPr>
              <a:t>      3-2-محکومان به مجازات قطعی دو بار بیشتر که مجموع مجازات آنان از جزءهای          (1-2)،(2-3)بیشتر باشد.</a:t>
            </a:r>
            <a:endParaRPr lang="en-US" sz="2400" dirty="0" smtClean="0">
              <a:cs typeface="B Zar" pitchFamily="2" charset="-78"/>
            </a:endParaRPr>
          </a:p>
          <a:p>
            <a:endParaRPr lang="fa-IR"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C00000"/>
                </a:solidFill>
              </a:rPr>
              <a:t>ماده 6</a:t>
            </a:r>
            <a:endParaRPr lang="fa-IR" dirty="0">
              <a:solidFill>
                <a:srgbClr val="C00000"/>
              </a:solidFill>
            </a:endParaRPr>
          </a:p>
        </p:txBody>
      </p:sp>
      <p:sp>
        <p:nvSpPr>
          <p:cNvPr id="3" name="Content Placeholder 2"/>
          <p:cNvSpPr>
            <a:spLocks noGrp="1"/>
          </p:cNvSpPr>
          <p:nvPr>
            <p:ph idx="1"/>
          </p:nvPr>
        </p:nvSpPr>
        <p:spPr>
          <a:xfrm>
            <a:off x="457200" y="1071546"/>
            <a:ext cx="8229600" cy="5054617"/>
          </a:xfrm>
        </p:spPr>
        <p:txBody>
          <a:bodyPr/>
          <a:lstStyle/>
          <a:p>
            <a:pPr algn="just" rtl="1"/>
            <a:r>
              <a:rPr lang="fa-IR" sz="2400" dirty="0" smtClean="0">
                <a:cs typeface="B Zar" pitchFamily="2" charset="-78"/>
              </a:rPr>
              <a:t>هیاتی مرکب از یک نفر قاضی به انتخاب رئیس قوه قضائیه ، نماینده گان وزارت امور اقتصادی و دارائی ، وزارت اطلاعات ، سازمان بازرسی کل کشور ، دیوان محاسبات کشور ، بانک مرکزی ، اتاق بازرگانی و صنایع و معادن ایران و اتاق تعاون ایران تشکیل می شود تا پس از رسیدگی و تشخیص موارد مطروحه در باره افراد ، گزارش خود را به قوه قضائیه پیشنهاد و در غیر اینصورت  پرونده را مختومه نماید .قوه قضائیه موظف است در شعبه ای مرکب از سه نفر قاضی که توسط رئیس قوه قضائیه انتخاب می شوند به گزارش های مذکور رسیدگی و کند. حکم صادره از این دادگاه قطعی است .</a:t>
            </a:r>
          </a:p>
          <a:p>
            <a:pPr algn="just" rtl="1"/>
            <a:endParaRPr lang="fa-IR" sz="2400" dirty="0" smtClean="0">
              <a:cs typeface="B Zar" pitchFamily="2" charset="-78"/>
            </a:endParaRPr>
          </a:p>
          <a:p>
            <a:pPr algn="just" rtl="1"/>
            <a:r>
              <a:rPr lang="fa-IR" sz="2400" dirty="0" smtClean="0">
                <a:cs typeface="B Zar" pitchFamily="2" charset="-78"/>
              </a:rPr>
              <a:t>تبصره 4 – هیئت می تواند شعب متعدد با ترکیب مشابه داشته باشد . تعداد ، محل شعبه هیئت و... به موجب آئین نامه ای است که توسط سازمان بازرسی کل کشور با همکاری سایر دستگاههای مذکور تهیه و به تصویب رئیس قوه قضائیه می رسد .</a:t>
            </a:r>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ر</a:t>
            </a:r>
            <a:endParaRPr lang="fa-IR" dirty="0"/>
          </a:p>
        </p:txBody>
      </p:sp>
      <p:sp>
        <p:nvSpPr>
          <p:cNvPr id="3" name="Content Placeholder 2"/>
          <p:cNvSpPr>
            <a:spLocks noGrp="1"/>
          </p:cNvSpPr>
          <p:nvPr>
            <p:ph idx="1"/>
          </p:nvPr>
        </p:nvSpPr>
        <p:spPr/>
        <p:txBody>
          <a:bodyPr/>
          <a:lstStyle/>
          <a:p>
            <a:pPr algn="r" rtl="1"/>
            <a:endParaRPr lang="fa-IR" sz="9600" dirty="0" smtClean="0">
              <a:cs typeface="B Zar" pitchFamily="2" charset="-78"/>
            </a:endParaRPr>
          </a:p>
          <a:p>
            <a:pPr algn="r" rtl="1"/>
            <a:r>
              <a:rPr lang="fa-IR" sz="9600" dirty="0" smtClean="0">
                <a:cs typeface="B Zar" pitchFamily="2" charset="-78"/>
              </a:rPr>
              <a:t>   تکالیف مسئولان</a:t>
            </a:r>
            <a:endParaRPr lang="fa-IR" sz="9600" dirty="0">
              <a:cs typeface="B Zar" pitchFamily="2" charset="-7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Text Box 2"/>
          <p:cNvSpPr txBox="1">
            <a:spLocks noChangeArrowheads="1"/>
          </p:cNvSpPr>
          <p:nvPr/>
        </p:nvSpPr>
        <p:spPr bwMode="auto">
          <a:xfrm>
            <a:off x="179388" y="0"/>
            <a:ext cx="8353425" cy="7927555"/>
          </a:xfrm>
          <a:prstGeom prst="rect">
            <a:avLst/>
          </a:prstGeom>
          <a:noFill/>
          <a:ln w="9525">
            <a:noFill/>
            <a:miter lim="800000"/>
            <a:headEnd/>
            <a:tailEnd/>
          </a:ln>
          <a:effectLst/>
        </p:spPr>
        <p:txBody>
          <a:bodyPr>
            <a:spAutoFit/>
          </a:bodyPr>
          <a:lstStyle/>
          <a:p>
            <a:pPr algn="just" rtl="1">
              <a:lnSpc>
                <a:spcPct val="155000"/>
              </a:lnSpc>
              <a:buFont typeface="Wingdings" pitchFamily="2" charset="2"/>
              <a:buNone/>
              <a:defRPr/>
            </a:pPr>
            <a:r>
              <a:rPr lang="fa-IR" sz="3000" u="none" dirty="0" smtClean="0">
                <a:solidFill>
                  <a:srgbClr val="6600FF"/>
                </a:solidFill>
                <a:effectLst>
                  <a:outerShdw blurRad="38100" dist="38100" dir="2700000" algn="tl">
                    <a:srgbClr val="000000"/>
                  </a:outerShdw>
                </a:effectLst>
                <a:cs typeface="B Titr" pitchFamily="2" charset="-78"/>
              </a:rPr>
              <a:t>                                        ماده 13</a:t>
            </a:r>
            <a:endParaRPr lang="fa-IR" sz="3000" u="none" dirty="0">
              <a:solidFill>
                <a:srgbClr val="6600FF"/>
              </a:solidFill>
              <a:effectLst>
                <a:outerShdw blurRad="38100" dist="38100" dir="2700000" algn="tl">
                  <a:srgbClr val="000000"/>
                </a:outerShdw>
              </a:effectLst>
              <a:cs typeface="B Titr" pitchFamily="2" charset="-78"/>
            </a:endParaRPr>
          </a:p>
          <a:p>
            <a:pPr algn="just" rtl="1">
              <a:lnSpc>
                <a:spcPct val="150000"/>
              </a:lnSpc>
              <a:defRPr/>
            </a:pPr>
            <a:r>
              <a:rPr lang="fa-IR" sz="2400" u="none" dirty="0" smtClean="0">
                <a:cs typeface="B Zar" pitchFamily="2" charset="-78"/>
              </a:rPr>
              <a:t>کلیه مسئولان دستگاههای مشمول این قانون موظفند بدون فوت وقت از شروع یا وقوع جرایم مربوط </a:t>
            </a:r>
            <a:r>
              <a:rPr lang="ar-SA" sz="2400" u="none" dirty="0" smtClean="0">
                <a:cs typeface="B Zar" pitchFamily="2" charset="-78"/>
              </a:rPr>
              <a:t>به </a:t>
            </a:r>
            <a:r>
              <a:rPr lang="ar-SA" sz="2400" u="none" dirty="0">
                <a:solidFill>
                  <a:srgbClr val="FF0000"/>
                </a:solidFill>
                <a:cs typeface="B Zar" pitchFamily="2" charset="-78"/>
              </a:rPr>
              <a:t>ارتشاء، اختلاس، کلاهبرداری، تبانی در معاملات دولتی، اخذ درصد (پورسانت) در معاملات داخلی یا خارجی، اعمال نفوذ برخلاف حق و مقررات قانونی، دخالت در معاملات دولتی در مواردی که ممنوعیت قانونی دارد، تحصیل مال نامشروع، استفاده غیرمجاز یا تصرف غیرقانونی در وجوه یا اموال دولتی یا عمومی و یا تضییع آنها، تدلیس در معاملات دولتی، اخذ وجه یا مال غیرقانونی یا امر به اخذ آن، منظور نمودن نفعی برای خود یا </a:t>
            </a:r>
            <a:r>
              <a:rPr lang="ar-SA" sz="2400" u="none" dirty="0" smtClean="0">
                <a:solidFill>
                  <a:srgbClr val="FF0000"/>
                </a:solidFill>
                <a:cs typeface="B Zar" pitchFamily="2" charset="-78"/>
              </a:rPr>
              <a:t>دیگر</a:t>
            </a:r>
            <a:r>
              <a:rPr lang="fa-IR" sz="2400" u="none" dirty="0" smtClean="0">
                <a:solidFill>
                  <a:srgbClr val="FF0000"/>
                </a:solidFill>
                <a:cs typeface="B Zar" pitchFamily="2" charset="-78"/>
              </a:rPr>
              <a:t>ان</a:t>
            </a:r>
            <a:r>
              <a:rPr lang="ar-SA" sz="2400" u="none" dirty="0" smtClean="0">
                <a:solidFill>
                  <a:srgbClr val="FF0000"/>
                </a:solidFill>
                <a:cs typeface="B Zar" pitchFamily="2" charset="-78"/>
              </a:rPr>
              <a:t> </a:t>
            </a:r>
            <a:r>
              <a:rPr lang="ar-SA" sz="2400" u="none" dirty="0">
                <a:solidFill>
                  <a:srgbClr val="FF0000"/>
                </a:solidFill>
                <a:cs typeface="B Zar" pitchFamily="2" charset="-78"/>
              </a:rPr>
              <a:t>تحت هر عنوان اعم از کمیسیون، پاداش، حق الزحمه یا حق العمل در معامله یا مزایده یا مناقصه و سایر جرائم مرتبط با مفاسد اقتصادی در حوزه مأموریت خود </a:t>
            </a:r>
            <a:r>
              <a:rPr lang="ar-SA" sz="2400" u="none" dirty="0">
                <a:cs typeface="B Zar" pitchFamily="2" charset="-78"/>
              </a:rPr>
              <a:t>بلافاصله </a:t>
            </a:r>
            <a:r>
              <a:rPr lang="fa-IR" sz="2400" u="none" dirty="0">
                <a:cs typeface="B Zar" pitchFamily="2" charset="-78"/>
              </a:rPr>
              <a:t> </a:t>
            </a:r>
            <a:r>
              <a:rPr lang="fa-IR" sz="2400" u="none" dirty="0" smtClean="0">
                <a:cs typeface="B Zar" pitchFamily="2" charset="-78"/>
              </a:rPr>
              <a:t>باید مراتب را به مقامات قضائی و اداری رسیدگی کننده به جریم و تخلفات گزارش نمایند.در غیر اینصورت مشمول مجازات مقرر در </a:t>
            </a:r>
            <a:r>
              <a:rPr lang="fa-IR" sz="2400" u="none" dirty="0" smtClean="0">
                <a:solidFill>
                  <a:srgbClr val="FF0000"/>
                </a:solidFill>
                <a:cs typeface="B Zar" pitchFamily="2" charset="-78"/>
              </a:rPr>
              <a:t>ماده (606 ) </a:t>
            </a:r>
            <a:r>
              <a:rPr lang="fa-IR" sz="2400" u="none" dirty="0" smtClean="0">
                <a:cs typeface="B Zar" pitchFamily="2" charset="-78"/>
              </a:rPr>
              <a:t>قانون مجازات اسلامی می شوند .</a:t>
            </a:r>
            <a:endParaRPr lang="fa-IR" sz="2400" u="none" dirty="0">
              <a:cs typeface="B Zar" pitchFamily="2" charset="-78"/>
            </a:endParaRPr>
          </a:p>
          <a:p>
            <a:pPr lvl="1" algn="just" rtl="1">
              <a:lnSpc>
                <a:spcPct val="155000"/>
              </a:lnSpc>
              <a:defRPr/>
            </a:pPr>
            <a:r>
              <a:rPr lang="en-US" u="none" dirty="0"/>
              <a:t/>
            </a:r>
            <a:br>
              <a:rPr lang="en-US" u="none" dirty="0"/>
            </a:br>
            <a:endParaRPr lang="fa-IR" sz="2500" b="1" u="none" dirty="0">
              <a:latin typeface="Times New Roman" pitchFamily="18" charset="0"/>
              <a:cs typeface="Yagut" pitchFamily="2" charset="-78"/>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6600FF"/>
                </a:solidFill>
                <a:effectLst>
                  <a:outerShdw blurRad="38100" dist="38100" dir="2700000" algn="tl">
                    <a:srgbClr val="000000"/>
                  </a:outerShdw>
                </a:effectLst>
                <a:cs typeface="B Titr" pitchFamily="2" charset="-78"/>
              </a:rPr>
              <a:t>ماده 15</a:t>
            </a:r>
            <a:endParaRPr lang="fa-IR" dirty="0"/>
          </a:p>
        </p:txBody>
      </p:sp>
      <p:sp>
        <p:nvSpPr>
          <p:cNvPr id="3" name="Content Placeholder 2"/>
          <p:cNvSpPr>
            <a:spLocks noGrp="1"/>
          </p:cNvSpPr>
          <p:nvPr>
            <p:ph idx="1"/>
          </p:nvPr>
        </p:nvSpPr>
        <p:spPr/>
        <p:txBody>
          <a:bodyPr/>
          <a:lstStyle/>
          <a:p>
            <a:pPr marL="342900" lvl="1" indent="-342900" algn="just" rtl="1">
              <a:buFontTx/>
              <a:buChar char="•"/>
            </a:pPr>
            <a:r>
              <a:rPr lang="fa-IR" sz="3200" b="1" dirty="0" smtClean="0">
                <a:cs typeface="B Zar" pitchFamily="2" charset="-78"/>
              </a:rPr>
              <a:t>مقامات ، مدیران  و سرپرستان هر واحد در سازمانهای دولتی به تناسب مسئولیت و سرپرستی خود موظف به نظارت واحدهای تحت سرپرستی ، پیشگیری و مقابله با فساد اداری ، شناسائی موارد آن و اعلام مراتب حسب مورد به مراجع ذیصلاح می باشند .</a:t>
            </a:r>
          </a:p>
          <a:p>
            <a:pPr marL="342900" lvl="1" indent="-342900" algn="just" rtl="1">
              <a:buFontTx/>
              <a:buChar char="•"/>
            </a:pPr>
            <a:r>
              <a:rPr lang="ar-SA" sz="3200" b="1" dirty="0" smtClean="0">
                <a:cs typeface="B Zar" pitchFamily="2" charset="-78"/>
              </a:rPr>
              <a:t>واحدهای حقوقی، بازرسی و حراست و حفاظت پرسنل دستگاههای مربوط موظف به پیگیری </a:t>
            </a:r>
            <a:r>
              <a:rPr lang="fa-IR" sz="3200" b="1" dirty="0" smtClean="0">
                <a:cs typeface="B Zar" pitchFamily="2" charset="-78"/>
              </a:rPr>
              <a:t>گزارش مديران و سرپرستان </a:t>
            </a:r>
            <a:r>
              <a:rPr lang="ar-SA" sz="3200" b="1" dirty="0" smtClean="0">
                <a:cs typeface="B Zar" pitchFamily="2" charset="-78"/>
              </a:rPr>
              <a:t>تا حصول نتیجه می باشند</a:t>
            </a:r>
            <a:r>
              <a:rPr lang="en-US" sz="3200" b="1" dirty="0" smtClean="0">
                <a:cs typeface="B Zar" pitchFamily="2" charset="-78"/>
              </a:rPr>
              <a:t>.</a:t>
            </a:r>
            <a:endParaRPr lang="fa-IR" sz="3200" b="1" dirty="0" smtClean="0">
              <a:cs typeface="B Zar" pitchFamily="2" charset="-78"/>
            </a:endParaRPr>
          </a:p>
          <a:p>
            <a:pPr algn="just" rtl="1"/>
            <a:endParaRPr lang="fa-I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6600FF"/>
                </a:solidFill>
                <a:effectLst>
                  <a:outerShdw blurRad="38100" dist="38100" dir="2700000" algn="tl">
                    <a:srgbClr val="000000"/>
                  </a:outerShdw>
                </a:effectLst>
                <a:cs typeface="B Titr" pitchFamily="2" charset="-78"/>
              </a:rPr>
              <a:t>ماده 24</a:t>
            </a:r>
            <a:endParaRPr lang="fa-IR" dirty="0"/>
          </a:p>
        </p:txBody>
      </p:sp>
      <p:sp>
        <p:nvSpPr>
          <p:cNvPr id="3" name="Content Placeholder 2"/>
          <p:cNvSpPr>
            <a:spLocks noGrp="1"/>
          </p:cNvSpPr>
          <p:nvPr>
            <p:ph idx="1"/>
          </p:nvPr>
        </p:nvSpPr>
        <p:spPr/>
        <p:txBody>
          <a:bodyPr/>
          <a:lstStyle/>
          <a:p>
            <a:pPr marL="342900" lvl="1" indent="-342900" algn="r" rtl="1">
              <a:buFontTx/>
              <a:buChar char="•"/>
            </a:pPr>
            <a:r>
              <a:rPr lang="fa-IR" dirty="0" smtClean="0">
                <a:cs typeface="B Mitra" pitchFamily="2" charset="-78"/>
              </a:rPr>
              <a:t>هرگونه اظهار خلاف واقع و نیز ارائه اسناد و مدارک غیر واقعی به دستگاههای مشمول این قانون که موجب تضییع حقوق قانونی دولت یا شخص ثالث یا فرار از پرداخت عوارض یا کسب امتیاز ناروا گردد ، جرم محسوب می شود و مرتکب به جزای نقدی معادل حقوق تضییع شده و نیز جبران زیان وارده با مطالبه ذینفع محکوم می گردد.</a:t>
            </a:r>
          </a:p>
          <a:p>
            <a:pPr marL="342900" lvl="1" indent="-342900" algn="r" rtl="1">
              <a:buFontTx/>
              <a:buChar char="•"/>
            </a:pPr>
            <a:endParaRPr lang="fa-IR" dirty="0" smtClean="0">
              <a:cs typeface="B Mitra" pitchFamily="2" charset="-78"/>
            </a:endParaRPr>
          </a:p>
          <a:p>
            <a:pPr marL="342900" lvl="2" indent="-342900" algn="just" rtl="1"/>
            <a:r>
              <a:rPr lang="fa-IR" dirty="0" smtClean="0">
                <a:cs typeface="B Mitra" pitchFamily="2" charset="-78"/>
              </a:rPr>
              <a:t>هر يك از كاركنان دستگاه‌ها كه حسب وظيفه با موارد مذکور مواحه شوند  </a:t>
            </a:r>
            <a:r>
              <a:rPr lang="fa-IR" dirty="0" smtClean="0">
                <a:solidFill>
                  <a:srgbClr val="FF0000"/>
                </a:solidFill>
                <a:cs typeface="B Mitra" pitchFamily="2" charset="-78"/>
              </a:rPr>
              <a:t>مكلفند موضوع را به مقام بالاتر گزارش نمايند</a:t>
            </a:r>
            <a:r>
              <a:rPr lang="fa-IR" dirty="0" smtClean="0">
                <a:cs typeface="B Mitra" pitchFamily="2" charset="-78"/>
              </a:rPr>
              <a:t>. متخلف از اين تكليف به </a:t>
            </a:r>
            <a:r>
              <a:rPr lang="fa-IR" dirty="0" smtClean="0">
                <a:solidFill>
                  <a:srgbClr val="FF0000"/>
                </a:solidFill>
                <a:cs typeface="B Mitra" pitchFamily="2" charset="-78"/>
              </a:rPr>
              <a:t>يك تا سه سال انفصال موقت </a:t>
            </a:r>
            <a:r>
              <a:rPr lang="fa-IR" dirty="0" smtClean="0">
                <a:cs typeface="B Mitra" pitchFamily="2" charset="-78"/>
              </a:rPr>
              <a:t>از خدمات دولتي و عمومي محكوم مي‌شود. </a:t>
            </a:r>
            <a:endParaRPr lang="fa-IR" sz="2000" dirty="0" smtClean="0">
              <a:cs typeface="B Mitra" pitchFamily="2" charset="-78"/>
            </a:endParaRPr>
          </a:p>
          <a:p>
            <a:pPr algn="r" rtl="1"/>
            <a:endParaRPr lang="fa-IR"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57214"/>
            <a:ext cx="8229600" cy="1631976"/>
          </a:xfrm>
        </p:spPr>
        <p:txBody>
          <a:bodyPr/>
          <a:lstStyle/>
          <a:p>
            <a:r>
              <a:rPr lang="fa-IR" dirty="0" smtClean="0">
                <a:solidFill>
                  <a:srgbClr val="6600FF"/>
                </a:solidFill>
                <a:effectLst>
                  <a:outerShdw blurRad="38100" dist="38100" dir="2700000" algn="tl">
                    <a:srgbClr val="000000"/>
                  </a:outerShdw>
                </a:effectLst>
                <a:cs typeface="B Titr" pitchFamily="2" charset="-78"/>
              </a:rPr>
              <a:t>ماده 25</a:t>
            </a:r>
            <a:endParaRPr lang="fa-IR" dirty="0"/>
          </a:p>
        </p:txBody>
      </p:sp>
      <p:sp>
        <p:nvSpPr>
          <p:cNvPr id="3" name="Content Placeholder 2"/>
          <p:cNvSpPr>
            <a:spLocks noGrp="1"/>
          </p:cNvSpPr>
          <p:nvPr>
            <p:ph idx="1"/>
          </p:nvPr>
        </p:nvSpPr>
        <p:spPr>
          <a:xfrm>
            <a:off x="457200" y="928670"/>
            <a:ext cx="8229600" cy="4525963"/>
          </a:xfrm>
        </p:spPr>
        <p:txBody>
          <a:bodyPr/>
          <a:lstStyle/>
          <a:p>
            <a:pPr algn="just" rtl="1">
              <a:lnSpc>
                <a:spcPct val="150000"/>
              </a:lnSpc>
              <a:defRPr/>
            </a:pPr>
            <a:r>
              <a:rPr lang="fa-IR" sz="2400" b="1" dirty="0" smtClean="0">
                <a:cs typeface="B Zar" pitchFamily="2" charset="-78"/>
              </a:rPr>
              <a:t>دستگاههای مذکور در این قانون موظفندبه  </a:t>
            </a:r>
            <a:r>
              <a:rPr lang="fa-IR" sz="2000" b="1" dirty="0" smtClean="0">
                <a:cs typeface="B Zar" pitchFamily="2" charset="-78"/>
              </a:rPr>
              <a:t>بازنگري و مهندسي مجدد سامانه پاسخگويي به شكايات و مكانيزه نمودن آن ، به نحوي كه دريافت شكايت به صورت غيرحضوري توسط واحدهايي كه مسئوليت پاسخگويي و رسيدگي به شكايات مردم را دارند به واحد مربوط در دستگاه منعكس گردد.</a:t>
            </a:r>
          </a:p>
          <a:p>
            <a:pPr algn="just" rtl="1">
              <a:lnSpc>
                <a:spcPct val="150000"/>
              </a:lnSpc>
              <a:defRPr/>
            </a:pPr>
            <a:r>
              <a:rPr lang="fa-IR" sz="2000" b="1" dirty="0" smtClean="0">
                <a:solidFill>
                  <a:srgbClr val="FF0000"/>
                </a:solidFill>
                <a:cs typeface="B Zar" pitchFamily="2" charset="-78"/>
              </a:rPr>
              <a:t>واحد مزبور </a:t>
            </a:r>
            <a:r>
              <a:rPr lang="fa-IR" sz="2000" b="1" dirty="0" smtClean="0">
                <a:cs typeface="B Zar" pitchFamily="2" charset="-78"/>
              </a:rPr>
              <a:t>موظف است براساس زمانبندي تعيين شده نسبت به ارائه پاسخ به متقاضي یا شاکی  اقدام نمايد. و در صورت عدم پاسخگويي در مهلت معين ،  موضوع در سلسله مراتب اداري تا بالاترين مقام دستگاه منعكس شود. واحدهاي مزبور موظفند در صورت وارد نبودن شكايت، موضوع را به صورت مكتوب و با ذكر علت به شاكي اعلام نمايند.</a:t>
            </a:r>
          </a:p>
          <a:p>
            <a:pPr algn="just" rtl="1">
              <a:lnSpc>
                <a:spcPct val="150000"/>
              </a:lnSpc>
              <a:defRPr/>
            </a:pPr>
            <a:r>
              <a:rPr lang="fa-IR" sz="2000" b="1" dirty="0" smtClean="0">
                <a:cs typeface="B Zar" pitchFamily="2" charset="-78"/>
              </a:rPr>
              <a:t>كليه مراحل فوق بايد </a:t>
            </a:r>
            <a:r>
              <a:rPr lang="fa-IR" sz="2000" b="1" dirty="0" smtClean="0">
                <a:solidFill>
                  <a:srgbClr val="FF0000"/>
                </a:solidFill>
                <a:cs typeface="B Zar" pitchFamily="2" charset="-78"/>
              </a:rPr>
              <a:t>حداكثر ظرف يك ماه </a:t>
            </a:r>
            <a:r>
              <a:rPr lang="fa-IR" sz="2000" b="1" dirty="0" smtClean="0">
                <a:cs typeface="B Zar" pitchFamily="2" charset="-78"/>
              </a:rPr>
              <a:t>از تاريخ وصول شكايت خاتمه يابد.</a:t>
            </a:r>
          </a:p>
          <a:p>
            <a:pPr algn="just" rtl="1">
              <a:lnSpc>
                <a:spcPct val="150000"/>
              </a:lnSpc>
              <a:defRPr/>
            </a:pPr>
            <a:r>
              <a:rPr lang="fa-IR" sz="2000" b="1" dirty="0" smtClean="0">
                <a:cs typeface="B Zar" pitchFamily="2" charset="-78"/>
              </a:rPr>
              <a:t>عدم رسیدگی به شکایت یا عدم انعکاس موضوع به </a:t>
            </a:r>
            <a:r>
              <a:rPr lang="fa-IR" sz="2000" b="1" smtClean="0">
                <a:cs typeface="B Zar" pitchFamily="2" charset="-78"/>
              </a:rPr>
              <a:t>مراجع ذیصلاح </a:t>
            </a:r>
            <a:r>
              <a:rPr lang="fa-IR" sz="2000" b="1" dirty="0" smtClean="0">
                <a:cs typeface="B Zar" pitchFamily="2" charset="-78"/>
              </a:rPr>
              <a:t>یا عدم پاسخ مکتوب به شاکی در مهلت مذکور ، </a:t>
            </a:r>
            <a:r>
              <a:rPr lang="fa-IR" sz="2000" b="1" dirty="0" smtClean="0">
                <a:solidFill>
                  <a:srgbClr val="FF0000"/>
                </a:solidFill>
                <a:cs typeface="B Zar" pitchFamily="2" charset="-78"/>
              </a:rPr>
              <a:t>تخلف محسوب </a:t>
            </a:r>
            <a:r>
              <a:rPr lang="fa-IR" sz="2000" b="1" dirty="0" smtClean="0">
                <a:cs typeface="B Zar" pitchFamily="2" charset="-78"/>
              </a:rPr>
              <a:t>و با مرتکبین طبق قوانین مربوطه برخورد می شود .</a:t>
            </a:r>
          </a:p>
          <a:p>
            <a:pPr algn="r" rtl="1"/>
            <a:endParaRPr lang="fa-IR" sz="1800" dirty="0">
              <a:cs typeface="B Zar" pitchFamily="2" charset="-78"/>
            </a:endParaRPr>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a:t>
            </a:r>
            <a:endParaRPr lang="fa-IR" dirty="0"/>
          </a:p>
        </p:txBody>
      </p:sp>
      <p:sp>
        <p:nvSpPr>
          <p:cNvPr id="3" name="Content Placeholder 2"/>
          <p:cNvSpPr>
            <a:spLocks noGrp="1"/>
          </p:cNvSpPr>
          <p:nvPr>
            <p:ph idx="1"/>
          </p:nvPr>
        </p:nvSpPr>
        <p:spPr/>
        <p:txBody>
          <a:bodyPr/>
          <a:lstStyle/>
          <a:p>
            <a:pPr algn="ctr"/>
            <a:endParaRPr lang="en-US" sz="5400" dirty="0" smtClean="0"/>
          </a:p>
          <a:p>
            <a:pPr algn="ctr"/>
            <a:endParaRPr lang="en-US" sz="5400" dirty="0" smtClean="0"/>
          </a:p>
          <a:p>
            <a:pPr algn="ctr"/>
            <a:r>
              <a:rPr lang="fa-IR" sz="5400" b="1" dirty="0" smtClean="0">
                <a:cs typeface="B Zar" pitchFamily="2" charset="-78"/>
              </a:rPr>
              <a:t>تکالیف کارکنان</a:t>
            </a:r>
          </a:p>
          <a:p>
            <a:pPr algn="ctr"/>
            <a:endParaRPr lang="fa-IR" dirty="0" smtClean="0"/>
          </a:p>
          <a:p>
            <a:pPr algn="ctr"/>
            <a:endParaRPr lang="fa-IR" dirty="0" smtClean="0"/>
          </a:p>
          <a:p>
            <a:pPr algn="ctr"/>
            <a:endParaRPr lang="fa-IR"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مقدمه</a:t>
            </a:r>
            <a:endParaRPr lang="fa-IR" dirty="0"/>
          </a:p>
        </p:txBody>
      </p:sp>
      <p:sp>
        <p:nvSpPr>
          <p:cNvPr id="3" name="Content Placeholder 2"/>
          <p:cNvSpPr>
            <a:spLocks noGrp="1"/>
          </p:cNvSpPr>
          <p:nvPr>
            <p:ph idx="1"/>
          </p:nvPr>
        </p:nvSpPr>
        <p:spPr/>
        <p:txBody>
          <a:bodyPr/>
          <a:lstStyle/>
          <a:p>
            <a:pPr indent="19050" algn="just" rtl="1">
              <a:buNone/>
            </a:pPr>
            <a:r>
              <a:rPr lang="fa-IR" sz="4000" b="1" dirty="0" smtClean="0">
                <a:solidFill>
                  <a:srgbClr val="C00000"/>
                </a:solidFill>
                <a:cs typeface="B Zar" pitchFamily="2" charset="-78"/>
              </a:rPr>
              <a:t>این قانون در  سه فصل با 35 ماده و28 تبصره در تاریخ  87/2/29 ، اجرای آزمایشی آن به مدت سه سال به تصویب مجلس شورای اسلامی رسیده و در تاریخ 1390/8/7 از سوی مجمع تشخیص مصلحت نظام مورد تایید قرارگرفته و طی نامه شماره</a:t>
            </a:r>
            <a:r>
              <a:rPr lang="fa-IR" b="1" dirty="0" smtClean="0">
                <a:solidFill>
                  <a:srgbClr val="C00000"/>
                </a:solidFill>
                <a:cs typeface="B Zar" pitchFamily="2" charset="-78"/>
              </a:rPr>
              <a:t>181664-1390/10/17 از </a:t>
            </a:r>
            <a:r>
              <a:rPr lang="fa-IR" sz="4000" b="1" dirty="0" smtClean="0">
                <a:solidFill>
                  <a:srgbClr val="C00000"/>
                </a:solidFill>
                <a:cs typeface="B Zar" pitchFamily="2" charset="-78"/>
              </a:rPr>
              <a:t>سوی ریاست جمهوری  وقت برای اجرا ابلاغ گردید .</a:t>
            </a:r>
            <a:endParaRPr lang="fa-IR" sz="4000" b="1" dirty="0">
              <a:solidFill>
                <a:srgbClr val="C00000"/>
              </a:solidFill>
              <a:cs typeface="B Zar" pitchFamily="2" charset="-78"/>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6600FF"/>
                </a:solidFill>
              </a:rPr>
              <a:t>تبصره ماده 13</a:t>
            </a:r>
            <a:br>
              <a:rPr lang="fa-IR" dirty="0" smtClean="0">
                <a:solidFill>
                  <a:srgbClr val="6600FF"/>
                </a:solidFill>
              </a:rPr>
            </a:br>
            <a:endParaRPr lang="fa-IR" dirty="0">
              <a:solidFill>
                <a:srgbClr val="6600FF"/>
              </a:solidFill>
            </a:endParaRPr>
          </a:p>
        </p:txBody>
      </p:sp>
      <p:sp>
        <p:nvSpPr>
          <p:cNvPr id="3" name="Content Placeholder 2"/>
          <p:cNvSpPr>
            <a:spLocks noGrp="1"/>
          </p:cNvSpPr>
          <p:nvPr>
            <p:ph idx="1"/>
          </p:nvPr>
        </p:nvSpPr>
        <p:spPr>
          <a:xfrm>
            <a:off x="457200" y="857232"/>
            <a:ext cx="8229600" cy="5268931"/>
          </a:xfrm>
        </p:spPr>
        <p:txBody>
          <a:bodyPr/>
          <a:lstStyle/>
          <a:p>
            <a:pPr algn="just" rtl="1"/>
            <a:r>
              <a:rPr lang="fa-IR" dirty="0" smtClean="0"/>
              <a:t>هریک از کارکنان دستگاههای موضوع این قانون که در حیطه وظایف خود از وقوع جرایم مذکور در دستگاه متبوع خود مطلع شود مکلف است بدون اطلاع سایرین مراتب را بصورت مکتوب و فوری به مسئول بالاتر خود و یا واحد نظارتی گزارش نماید در غیر اینصورت مشمول مجازات فوق می شود </a:t>
            </a:r>
          </a:p>
          <a:p>
            <a:pPr algn="just" rtl="1"/>
            <a:r>
              <a:rPr lang="fa-IR" sz="1600" dirty="0" smtClean="0">
                <a:solidFill>
                  <a:srgbClr val="C00000"/>
                </a:solidFill>
                <a:effectLst>
                  <a:outerShdw blurRad="38100" dist="38100" dir="2700000" algn="tl">
                    <a:srgbClr val="000000"/>
                  </a:outerShdw>
                </a:effectLst>
                <a:cs typeface="B Titr" pitchFamily="2" charset="-78"/>
              </a:rPr>
              <a:t>مجازات مندرج در  ماده 606 قانون مجازات اسلامی </a:t>
            </a:r>
            <a:r>
              <a:rPr lang="fa-IR" sz="2800" dirty="0" smtClean="0">
                <a:solidFill>
                  <a:srgbClr val="6600FF"/>
                </a:solidFill>
                <a:effectLst>
                  <a:outerShdw blurRad="38100" dist="38100" dir="2700000" algn="tl">
                    <a:srgbClr val="000000"/>
                  </a:outerShdw>
                </a:effectLst>
                <a:cs typeface="B Titr" pitchFamily="2" charset="-78"/>
              </a:rPr>
              <a:t>:</a:t>
            </a:r>
          </a:p>
          <a:p>
            <a:pPr algn="r" rtl="1">
              <a:lnSpc>
                <a:spcPct val="200000"/>
              </a:lnSpc>
            </a:pPr>
            <a:r>
              <a:rPr lang="fa-IR" sz="1600" b="1" dirty="0" smtClean="0">
                <a:cs typeface="B Zar" pitchFamily="2" charset="-78"/>
              </a:rPr>
              <a:t>هر يك از روساي يا مديران يا مسئولين سازمان‌ها و موسسات مذكور در ماده 598 كه از وقوع جرم ارتشا يا اختلاس يا تصرف غير قانوني يا كلاهبرداري يا جرائم موضوع مواد 599 و 603 در سازمان يا موسسات تحت اداره يا نظارت خود مطلع شده و مراتب را حسب مورد به مراجع صلاحيت دار قضايي يا اداري اعلام </a:t>
            </a:r>
            <a:r>
              <a:rPr lang="fa-IR" sz="1800" b="1" dirty="0" smtClean="0">
                <a:cs typeface="B Zar" pitchFamily="2" charset="-78"/>
              </a:rPr>
              <a:t>ننمايد </a:t>
            </a:r>
            <a:r>
              <a:rPr lang="fa-IR" sz="1600" b="1" dirty="0" smtClean="0">
                <a:cs typeface="B Zar" pitchFamily="2" charset="-78"/>
              </a:rPr>
              <a:t>علاوه بر </a:t>
            </a:r>
            <a:r>
              <a:rPr lang="fa-IR" sz="1600" b="1" dirty="0" smtClean="0">
                <a:solidFill>
                  <a:srgbClr val="FF0000"/>
                </a:solidFill>
                <a:cs typeface="B Zar" pitchFamily="2" charset="-78"/>
              </a:rPr>
              <a:t>حبس از 6 ماه تا  2 سال به انفصال موقت از 6 ماه تا 2 سال </a:t>
            </a:r>
            <a:r>
              <a:rPr lang="fa-IR" sz="1600" b="1" dirty="0" smtClean="0">
                <a:cs typeface="B Zar" pitchFamily="2" charset="-78"/>
              </a:rPr>
              <a:t>محكوم خواهد شد</a:t>
            </a:r>
          </a:p>
          <a:p>
            <a:pPr algn="just" rtl="1"/>
            <a:endParaRPr lang="fa-IR" sz="1600"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t>.</a:t>
            </a:r>
            <a:endParaRPr lang="fa-IR" dirty="0"/>
          </a:p>
        </p:txBody>
      </p:sp>
      <p:sp>
        <p:nvSpPr>
          <p:cNvPr id="3" name="Content Placeholder 2"/>
          <p:cNvSpPr>
            <a:spLocks noGrp="1"/>
          </p:cNvSpPr>
          <p:nvPr>
            <p:ph idx="1"/>
          </p:nvPr>
        </p:nvSpPr>
        <p:spPr/>
        <p:txBody>
          <a:bodyPr/>
          <a:lstStyle/>
          <a:p>
            <a:pPr algn="ctr">
              <a:buNone/>
            </a:pPr>
            <a:endParaRPr lang="en-US" dirty="0" smtClean="0"/>
          </a:p>
          <a:p>
            <a:pPr algn="ctr">
              <a:buNone/>
            </a:pPr>
            <a:endParaRPr lang="en-US" dirty="0" smtClean="0"/>
          </a:p>
          <a:p>
            <a:pPr algn="ctr">
              <a:buNone/>
            </a:pPr>
            <a:endParaRPr lang="en-US" dirty="0" smtClean="0"/>
          </a:p>
          <a:p>
            <a:pPr algn="ctr">
              <a:buNone/>
            </a:pPr>
            <a:r>
              <a:rPr lang="fa-IR" sz="5400" b="1" dirty="0" smtClean="0">
                <a:cs typeface="B Zar" pitchFamily="2" charset="-78"/>
              </a:rPr>
              <a:t>تکالیف ناظران</a:t>
            </a:r>
            <a:endParaRPr lang="en-US" sz="5400" b="1" dirty="0" smtClean="0">
              <a:cs typeface="B Zar" pitchFamily="2" charset="-78"/>
            </a:endParaRPr>
          </a:p>
          <a:p>
            <a:pPr algn="ctr">
              <a:buNone/>
            </a:pPr>
            <a:endParaRPr lang="fa-IR" dirty="0"/>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Text Box 2"/>
          <p:cNvSpPr txBox="1">
            <a:spLocks noChangeArrowheads="1"/>
          </p:cNvSpPr>
          <p:nvPr/>
        </p:nvSpPr>
        <p:spPr bwMode="auto">
          <a:xfrm>
            <a:off x="323528" y="188912"/>
            <a:ext cx="8640960" cy="5894691"/>
          </a:xfrm>
          <a:prstGeom prst="rect">
            <a:avLst/>
          </a:prstGeom>
          <a:noFill/>
          <a:ln w="9525">
            <a:noFill/>
            <a:miter lim="800000"/>
            <a:headEnd/>
            <a:tailEnd/>
          </a:ln>
          <a:effectLst/>
        </p:spPr>
        <p:txBody>
          <a:bodyPr wrap="square">
            <a:spAutoFit/>
          </a:bodyPr>
          <a:lstStyle/>
          <a:p>
            <a:pPr algn="just" rtl="1">
              <a:lnSpc>
                <a:spcPct val="155000"/>
              </a:lnSpc>
              <a:buFont typeface="Wingdings" pitchFamily="2" charset="2"/>
              <a:buNone/>
              <a:defRPr/>
            </a:pPr>
            <a:r>
              <a:rPr lang="fa-IR" sz="3000" u="none" dirty="0" smtClean="0">
                <a:solidFill>
                  <a:srgbClr val="6600FF"/>
                </a:solidFill>
                <a:effectLst>
                  <a:outerShdw blurRad="38100" dist="38100" dir="2700000" algn="tl">
                    <a:srgbClr val="000000"/>
                  </a:outerShdw>
                </a:effectLst>
                <a:cs typeface="B Titr" pitchFamily="2" charset="-78"/>
              </a:rPr>
              <a:t>                             </a:t>
            </a:r>
            <a:r>
              <a:rPr lang="fa-IR" sz="4800" u="none" dirty="0" smtClean="0">
                <a:solidFill>
                  <a:srgbClr val="6600FF"/>
                </a:solidFill>
                <a:effectLst>
                  <a:outerShdw blurRad="38100" dist="38100" dir="2700000" algn="tl">
                    <a:srgbClr val="000000"/>
                  </a:outerShdw>
                </a:effectLst>
                <a:cs typeface="B Titr" pitchFamily="2" charset="-78"/>
              </a:rPr>
              <a:t>ماده 14</a:t>
            </a:r>
            <a:endParaRPr lang="fa-IR" sz="3000" u="none" dirty="0">
              <a:solidFill>
                <a:srgbClr val="6600FF"/>
              </a:solidFill>
              <a:effectLst>
                <a:outerShdw blurRad="38100" dist="38100" dir="2700000" algn="tl">
                  <a:srgbClr val="000000"/>
                </a:outerShdw>
              </a:effectLst>
              <a:cs typeface="B Titr" pitchFamily="2" charset="-78"/>
            </a:endParaRPr>
          </a:p>
          <a:p>
            <a:pPr lvl="1" algn="just" rtl="1">
              <a:lnSpc>
                <a:spcPct val="200000"/>
              </a:lnSpc>
              <a:defRPr/>
            </a:pPr>
            <a:r>
              <a:rPr lang="fa-IR" sz="2800" b="1" u="none" dirty="0" smtClean="0">
                <a:cs typeface="B Titr" pitchFamily="2" charset="-78"/>
              </a:rPr>
              <a:t>الف: </a:t>
            </a:r>
            <a:r>
              <a:rPr lang="ar-SA" b="1" u="none" dirty="0">
                <a:cs typeface="B Nazanin" pitchFamily="2" charset="-78"/>
              </a:rPr>
              <a:t>ماده14ـ </a:t>
            </a:r>
            <a:r>
              <a:rPr lang="ar-SA" b="1" u="none" dirty="0" smtClean="0">
                <a:cs typeface="B Nazanin" pitchFamily="2" charset="-78"/>
              </a:rPr>
              <a:t>بازرسان </a:t>
            </a:r>
            <a:r>
              <a:rPr lang="fa-IR" b="1" u="none" dirty="0" smtClean="0">
                <a:cs typeface="B Nazanin" pitchFamily="2" charset="-78"/>
              </a:rPr>
              <a:t>، حسابرسان ، حسابداران ، ممیزین ، ذی حسابها و ...  </a:t>
            </a:r>
            <a:r>
              <a:rPr lang="ar-SA" b="1" u="none" dirty="0" smtClean="0">
                <a:cs typeface="B Nazanin" pitchFamily="2" charset="-78"/>
              </a:rPr>
              <a:t>موظفند </a:t>
            </a:r>
            <a:r>
              <a:rPr lang="ar-SA" b="1" u="none" dirty="0">
                <a:cs typeface="B Nazanin" pitchFamily="2" charset="-78"/>
              </a:rPr>
              <a:t>در صورت مشاهده هرگونه فساد موضوع این قانون، چنانچه ترتیباتی در قوانین دیگر نباشد، مراتب را به مرجع </a:t>
            </a:r>
            <a:r>
              <a:rPr lang="ar-SA" b="1" u="none" dirty="0" smtClean="0">
                <a:cs typeface="B Nazanin" pitchFamily="2" charset="-78"/>
              </a:rPr>
              <a:t>نظارتی</a:t>
            </a:r>
            <a:r>
              <a:rPr lang="fa-IR" b="1" u="none" dirty="0" smtClean="0">
                <a:cs typeface="B Nazanin" pitchFamily="2" charset="-78"/>
              </a:rPr>
              <a:t> </a:t>
            </a:r>
            <a:r>
              <a:rPr lang="ar-SA" b="1" u="none" dirty="0" smtClean="0">
                <a:cs typeface="B Nazanin" pitchFamily="2" charset="-78"/>
              </a:rPr>
              <a:t>یا </a:t>
            </a:r>
            <a:r>
              <a:rPr lang="ar-SA" b="1" u="none" dirty="0">
                <a:cs typeface="B Nazanin" pitchFamily="2" charset="-78"/>
              </a:rPr>
              <a:t>قضائی ذی صلاح اعلام نمایند. </a:t>
            </a:r>
            <a:endParaRPr lang="fa-IR" b="1" u="none" dirty="0" smtClean="0">
              <a:cs typeface="B Nazanin" pitchFamily="2" charset="-78"/>
            </a:endParaRPr>
          </a:p>
          <a:p>
            <a:pPr lvl="1" algn="just" rtl="1">
              <a:lnSpc>
                <a:spcPct val="200000"/>
              </a:lnSpc>
              <a:defRPr/>
            </a:pPr>
            <a:r>
              <a:rPr lang="ar-SA" b="1" u="none" dirty="0" smtClean="0">
                <a:cs typeface="B Nazanin" pitchFamily="2" charset="-78"/>
              </a:rPr>
              <a:t>متخلفین </a:t>
            </a:r>
            <a:r>
              <a:rPr lang="ar-SA" b="1" u="none" dirty="0">
                <a:cs typeface="B Nazanin" pitchFamily="2" charset="-78"/>
              </a:rPr>
              <a:t>به سه سال محرومیت یا انفصال از خدمت در دستگاههای مشمول این قانون و یا جزای نقدی به میزان دو تا ده برابر مبلغ معاملات بزرگ مذکور در قانون برگزاری مناقصات و نیز لغو عضویت در انجمنها، مؤسسات و اتحادیه های صنفی و حرفه ای و یا هر دو مجازات </a:t>
            </a:r>
            <a:r>
              <a:rPr lang="fa-IR" b="1" u="none" dirty="0" smtClean="0">
                <a:cs typeface="B Nazanin" pitchFamily="2" charset="-78"/>
              </a:rPr>
              <a:t> ، </a:t>
            </a:r>
            <a:r>
              <a:rPr lang="ar-SA" b="1" u="none" dirty="0" smtClean="0">
                <a:cs typeface="B Nazanin" pitchFamily="2" charset="-78"/>
              </a:rPr>
              <a:t>محکوم </a:t>
            </a:r>
            <a:r>
              <a:rPr lang="ar-SA" b="1" u="none" dirty="0">
                <a:cs typeface="B Nazanin" pitchFamily="2" charset="-78"/>
              </a:rPr>
              <a:t>می </a:t>
            </a:r>
            <a:r>
              <a:rPr lang="ar-SA" b="1" u="none" dirty="0" smtClean="0">
                <a:cs typeface="B Nazanin" pitchFamily="2" charset="-78"/>
              </a:rPr>
              <a:t>شوند</a:t>
            </a:r>
            <a:r>
              <a:rPr lang="fa-IR" b="1" u="none" dirty="0" smtClean="0">
                <a:cs typeface="B Nazanin" pitchFamily="2" charset="-78"/>
              </a:rPr>
              <a:t>.</a:t>
            </a:r>
          </a:p>
          <a:p>
            <a:pPr lvl="1" algn="just" rtl="1">
              <a:lnSpc>
                <a:spcPct val="155000"/>
              </a:lnSpc>
              <a:defRPr/>
            </a:pPr>
            <a:r>
              <a:rPr lang="en-US" u="none" dirty="0"/>
              <a:t/>
            </a:r>
            <a:br>
              <a:rPr lang="en-US" u="none" dirty="0"/>
            </a:br>
            <a:endParaRPr lang="fa-IR" sz="2500" b="1" u="none" dirty="0">
              <a:latin typeface="Times New Roman" pitchFamily="18" charset="0"/>
              <a:cs typeface="Yagut" pitchFamily="2" charset="-78"/>
            </a:endParaRPr>
          </a:p>
        </p:txBody>
      </p:sp>
    </p:spTree>
  </p:cSld>
  <p:clrMapOvr>
    <a:masterClrMapping/>
  </p:clrMapOvr>
  <p:transition>
    <p:strips dir="ru"/>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71462"/>
            <a:ext cx="8229600" cy="1143000"/>
          </a:xfrm>
        </p:spPr>
        <p:txBody>
          <a:bodyPr/>
          <a:lstStyle/>
          <a:p>
            <a:pPr rtl="1"/>
            <a:r>
              <a:rPr lang="fa-IR" dirty="0" smtClean="0">
                <a:solidFill>
                  <a:srgbClr val="6600FF"/>
                </a:solidFill>
                <a:effectLst>
                  <a:outerShdw blurRad="38100" dist="38100" dir="2700000" algn="tl">
                    <a:srgbClr val="000000"/>
                  </a:outerShdw>
                </a:effectLst>
                <a:cs typeface="B Titr" pitchFamily="2" charset="-78"/>
              </a:rPr>
              <a:t>ماده 26- </a:t>
            </a:r>
            <a:r>
              <a:rPr lang="fa-IR" sz="3600" dirty="0" smtClean="0">
                <a:solidFill>
                  <a:srgbClr val="6600FF"/>
                </a:solidFill>
                <a:effectLst>
                  <a:outerShdw blurRad="38100" dist="38100" dir="2700000" algn="tl">
                    <a:srgbClr val="000000"/>
                  </a:outerShdw>
                </a:effectLst>
                <a:cs typeface="B Zar" pitchFamily="2" charset="-78"/>
              </a:rPr>
              <a:t>در موارد زیر اشخاص تشویق می گردند:</a:t>
            </a:r>
            <a:endParaRPr lang="fa-IR" dirty="0">
              <a:cs typeface="B Zar" pitchFamily="2" charset="-78"/>
            </a:endParaRPr>
          </a:p>
        </p:txBody>
      </p:sp>
      <p:sp>
        <p:nvSpPr>
          <p:cNvPr id="3" name="Content Placeholder 2"/>
          <p:cNvSpPr>
            <a:spLocks noGrp="1"/>
          </p:cNvSpPr>
          <p:nvPr>
            <p:ph idx="1"/>
          </p:nvPr>
        </p:nvSpPr>
        <p:spPr>
          <a:xfrm>
            <a:off x="457200" y="1142984"/>
            <a:ext cx="8229600" cy="4525963"/>
          </a:xfrm>
        </p:spPr>
        <p:txBody>
          <a:bodyPr/>
          <a:lstStyle/>
          <a:p>
            <a:pPr algn="r" rtl="1"/>
            <a:r>
              <a:rPr lang="ar-SA" b="1" dirty="0" smtClean="0">
                <a:cs typeface="B Nazanin" pitchFamily="2" charset="-78"/>
              </a:rPr>
              <a:t>الف ـ مدیران، سرپرستان، کارکنان و یا اشخاصی که موفق به شناسایی، کشف و معرفی افراد متخلف مذکور در این قانون گردند، </a:t>
            </a:r>
            <a:r>
              <a:rPr lang="ar-SA" b="1" dirty="0" smtClean="0">
                <a:solidFill>
                  <a:srgbClr val="EC0000"/>
                </a:solidFill>
                <a:cs typeface="B Nazanin" pitchFamily="2" charset="-78"/>
              </a:rPr>
              <a:t>مشروط بر آن که تخلف یا جرم در مراجع صالح اثبات</a:t>
            </a:r>
            <a:r>
              <a:rPr lang="fa-IR" b="1" dirty="0" smtClean="0">
                <a:solidFill>
                  <a:srgbClr val="EC0000"/>
                </a:solidFill>
                <a:cs typeface="B Nazanin" pitchFamily="2" charset="-78"/>
              </a:rPr>
              <a:t> </a:t>
            </a:r>
            <a:r>
              <a:rPr lang="ar-SA" b="1" dirty="0" smtClean="0">
                <a:solidFill>
                  <a:srgbClr val="EC0000"/>
                </a:solidFill>
                <a:cs typeface="B Nazanin" pitchFamily="2" charset="-78"/>
              </a:rPr>
              <a:t>شود</a:t>
            </a:r>
            <a:r>
              <a:rPr lang="en-US" b="1" dirty="0" smtClean="0">
                <a:cs typeface="B Nazanin" pitchFamily="2" charset="-78"/>
              </a:rPr>
              <a:t>.</a:t>
            </a:r>
            <a:br>
              <a:rPr lang="en-US" b="1" dirty="0" smtClean="0">
                <a:cs typeface="B Nazanin" pitchFamily="2" charset="-78"/>
              </a:rPr>
            </a:br>
            <a:r>
              <a:rPr lang="ar-SA" b="1" dirty="0" smtClean="0">
                <a:cs typeface="B Nazanin" pitchFamily="2" charset="-78"/>
              </a:rPr>
              <a:t>ب ـ مدیران و کارکنان و اشخاص مشمول این قانون که در راه اندازی کامل پایگاه اطلاعاتی مکانیزه تلاش فوق العاده داشته باشند</a:t>
            </a:r>
            <a:r>
              <a:rPr lang="en-US" b="1" dirty="0" smtClean="0">
                <a:cs typeface="B Nazanin" pitchFamily="2" charset="-78"/>
              </a:rPr>
              <a:t>.</a:t>
            </a:r>
            <a:br>
              <a:rPr lang="en-US" b="1" dirty="0" smtClean="0">
                <a:cs typeface="B Nazanin" pitchFamily="2" charset="-78"/>
              </a:rPr>
            </a:br>
            <a:r>
              <a:rPr lang="ar-SA" b="1" dirty="0" smtClean="0">
                <a:cs typeface="B Nazanin" pitchFamily="2" charset="-78"/>
              </a:rPr>
              <a:t>ج ـ هریک از اشخاص مشمول این قانون که موفق شوند در طول یک سال میزان سلامت اداری را براساس شاخـصهای موضوع بند (الف) ماده (28) این قانون واحد تحت سرپرستی خود ارتقاء دهند</a:t>
            </a:r>
            <a:r>
              <a:rPr lang="en-US" b="1" dirty="0" smtClean="0">
                <a:cs typeface="B Nazanin" pitchFamily="2" charset="-78"/>
              </a:rPr>
              <a:t>.</a:t>
            </a:r>
            <a:br>
              <a:rPr lang="en-US" b="1" dirty="0" smtClean="0">
                <a:cs typeface="B Nazanin" pitchFamily="2" charset="-78"/>
              </a:rPr>
            </a:br>
            <a:endParaRPr lang="fa-IR"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b="1" dirty="0" smtClean="0">
                <a:solidFill>
                  <a:srgbClr val="00B0F0"/>
                </a:solidFill>
              </a:rPr>
              <a:t>تشویقات </a:t>
            </a:r>
            <a:r>
              <a:rPr lang="fa-IR" dirty="0" smtClean="0">
                <a:solidFill>
                  <a:srgbClr val="00B0F0"/>
                </a:solidFill>
              </a:rPr>
              <a:t>آیین نامه اجرایی ماده 26</a:t>
            </a:r>
            <a:endParaRPr lang="en-US" b="1" dirty="0">
              <a:solidFill>
                <a:srgbClr val="00B0F0"/>
              </a:solidFill>
            </a:endParaRPr>
          </a:p>
        </p:txBody>
      </p:sp>
      <p:sp>
        <p:nvSpPr>
          <p:cNvPr id="3" name="Content Placeholder 2"/>
          <p:cNvSpPr>
            <a:spLocks noGrp="1"/>
          </p:cNvSpPr>
          <p:nvPr>
            <p:ph idx="1"/>
          </p:nvPr>
        </p:nvSpPr>
        <p:spPr>
          <a:xfrm>
            <a:off x="467544" y="1412776"/>
            <a:ext cx="8229600" cy="4525963"/>
          </a:xfrm>
        </p:spPr>
        <p:txBody>
          <a:bodyPr/>
          <a:lstStyle/>
          <a:p>
            <a:pPr algn="r" rtl="1"/>
            <a:r>
              <a:rPr lang="fa-IR" sz="2000" b="1" dirty="0" smtClean="0"/>
              <a:t>ماده3ـ تشویق‌های موضوع این آیین‌نامه به شرح ذیل تعیین می‌شود</a:t>
            </a:r>
            <a:r>
              <a:rPr lang="en-US" sz="2000" b="1" dirty="0" smtClean="0"/>
              <a:t>:</a:t>
            </a:r>
          </a:p>
          <a:p>
            <a:pPr algn="r" rtl="1"/>
            <a:r>
              <a:rPr lang="fa-IR" sz="2000" b="1" dirty="0" smtClean="0"/>
              <a:t>الف ـ اعطای تقدیرنامه توسط بالاترین مقام اجرایی یا سایر مسئولین ذی‌ربط شخص حقوقی</a:t>
            </a:r>
            <a:r>
              <a:rPr lang="en-US" sz="2000" b="1" dirty="0" smtClean="0"/>
              <a:t>.</a:t>
            </a:r>
          </a:p>
          <a:p>
            <a:pPr algn="r" rtl="1"/>
            <a:r>
              <a:rPr lang="fa-IR" sz="2000" b="1" dirty="0" smtClean="0"/>
              <a:t>ب ـ اعطای یک گروه تشویقی یا طبقه و مانند آن</a:t>
            </a:r>
            <a:r>
              <a:rPr lang="en-US" sz="2000" b="1" dirty="0" smtClean="0"/>
              <a:t>.</a:t>
            </a:r>
          </a:p>
          <a:p>
            <a:pPr algn="r" rtl="1"/>
            <a:r>
              <a:rPr lang="fa-IR" sz="2000" b="1" dirty="0" smtClean="0"/>
              <a:t>پ ـ حق تقدم در انتصاب به مشاغل مدیریتی و یا بالاتر در شرایط مساوی</a:t>
            </a:r>
            <a:r>
              <a:rPr lang="en-US" sz="2000" b="1" dirty="0" smtClean="0"/>
              <a:t>.</a:t>
            </a:r>
          </a:p>
          <a:p>
            <a:pPr algn="r" rtl="1"/>
            <a:r>
              <a:rPr lang="fa-IR" sz="2000" b="1" dirty="0" smtClean="0"/>
              <a:t>ت ـ پرداخت وجه نقدی معادل دو ماه حقوق فرد در زمان پرداخت</a:t>
            </a:r>
            <a:r>
              <a:rPr lang="en-US" sz="2000" b="1" dirty="0" smtClean="0"/>
              <a:t>.</a:t>
            </a:r>
          </a:p>
          <a:p>
            <a:pPr algn="r" rtl="1"/>
            <a:r>
              <a:rPr lang="fa-IR" sz="2000" b="1" dirty="0" smtClean="0"/>
              <a:t>تبصره1ـ مـیزان تعیـین شده در بند (ت) متناسب با نوع، میزان و اثرات جرم یا تخلف (فساد) تا شش ماه به تشخیص کمیته و یا مسئولین ذی‌ربط شخص حقوقی قابل افزایش است</a:t>
            </a:r>
            <a:r>
              <a:rPr lang="en-US" sz="2000" b="1" dirty="0" smtClean="0"/>
              <a:t>.</a:t>
            </a:r>
          </a:p>
          <a:p>
            <a:pPr algn="r" rtl="1"/>
            <a:r>
              <a:rPr lang="fa-IR" sz="2000" b="1" dirty="0" smtClean="0"/>
              <a:t>تبصره2ـ تشویق موضوع بند (ت) مانع از اعمال سایر بندهای این ماده نمی‌باشد</a:t>
            </a:r>
            <a:r>
              <a:rPr lang="en-US" sz="2000" b="1" dirty="0" smtClean="0"/>
              <a:t>.</a:t>
            </a:r>
          </a:p>
          <a:p>
            <a:pPr algn="r" rtl="1"/>
            <a:r>
              <a:rPr lang="fa-IR" sz="2000" b="1" dirty="0" smtClean="0"/>
              <a:t>تبصره3ـ تشخیص افرادی که در جهت تحقق بندهای ماده (26) قانون اقدام نموده‌اند و تشویق‌های موضوع ماده (3) </a:t>
            </a:r>
            <a:r>
              <a:rPr lang="fa-IR" sz="2000" b="1" dirty="0" smtClean="0">
                <a:solidFill>
                  <a:srgbClr val="C00000"/>
                </a:solidFill>
              </a:rPr>
              <a:t>به پیشنهاد مدیر ذی‌ربط و یا کمیته و تأیید بالاترین مقام اجرایی </a:t>
            </a:r>
            <a:r>
              <a:rPr lang="fa-IR" sz="2000" b="1" dirty="0" smtClean="0"/>
              <a:t>شخص حقوقی می‌باشد</a:t>
            </a:r>
            <a:r>
              <a:rPr lang="en-US" sz="2000" b="1" dirty="0" smtClean="0"/>
              <a:t>.</a:t>
            </a:r>
          </a:p>
          <a:p>
            <a:pPr algn="r" rtl="1"/>
            <a:r>
              <a:rPr lang="fa-IR" sz="2000" b="1" dirty="0" smtClean="0">
                <a:solidFill>
                  <a:srgbClr val="FF0000"/>
                </a:solidFill>
              </a:rPr>
              <a:t>تبصره4ـ کارکنان و مقام‌هایی که حسب وظیفه سازمانی در ارتباط با سلامت نظام اداری و مقابله با فساد انجام وظیفه نموده و افراد متخلف را شناسایی و معرفی می‌نمایند، مشمول تشویق‌های مندرج در ماده (3) این آیین‌نامه نمی‌شوند</a:t>
            </a:r>
            <a:r>
              <a:rPr lang="en-US" sz="2000" b="1" dirty="0" smtClean="0">
                <a:solidFill>
                  <a:srgbClr val="FF0000"/>
                </a:solidFill>
              </a:rPr>
              <a:t>.</a:t>
            </a:r>
          </a:p>
          <a:p>
            <a:pPr algn="r"/>
            <a:endParaRPr lang="en-US" sz="2000" b="1"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4354" name="Text Box 2"/>
          <p:cNvSpPr txBox="1">
            <a:spLocks noChangeArrowheads="1"/>
          </p:cNvSpPr>
          <p:nvPr/>
        </p:nvSpPr>
        <p:spPr bwMode="auto">
          <a:xfrm>
            <a:off x="0" y="285728"/>
            <a:ext cx="9144000" cy="4093428"/>
          </a:xfrm>
          <a:prstGeom prst="rect">
            <a:avLst/>
          </a:prstGeom>
          <a:noFill/>
          <a:ln w="9525">
            <a:noFill/>
            <a:miter lim="800000"/>
            <a:headEnd/>
            <a:tailEnd/>
          </a:ln>
          <a:effectLst/>
        </p:spPr>
        <p:txBody>
          <a:bodyPr wrap="square">
            <a:spAutoFit/>
          </a:bodyPr>
          <a:lstStyle/>
          <a:p>
            <a:pPr algn="just" rtl="1">
              <a:lnSpc>
                <a:spcPct val="130000"/>
              </a:lnSpc>
              <a:buFont typeface="Wingdings" pitchFamily="2" charset="2"/>
              <a:buNone/>
              <a:defRPr/>
            </a:pPr>
            <a:endParaRPr lang="fa-IR" sz="2400" b="1" u="none" dirty="0" smtClean="0">
              <a:solidFill>
                <a:srgbClr val="FF0000"/>
              </a:solidFill>
              <a:latin typeface="Times New Roman" pitchFamily="18" charset="0"/>
              <a:cs typeface="B Zar" pitchFamily="2" charset="-78"/>
            </a:endParaRPr>
          </a:p>
          <a:p>
            <a:pPr algn="just" rtl="1">
              <a:lnSpc>
                <a:spcPct val="130000"/>
              </a:lnSpc>
              <a:buFont typeface="Wingdings" pitchFamily="2" charset="2"/>
              <a:buNone/>
              <a:defRPr/>
            </a:pPr>
            <a:endParaRPr lang="fa-IR" sz="2400" b="1" u="none" dirty="0" smtClean="0">
              <a:solidFill>
                <a:srgbClr val="FF0000"/>
              </a:solidFill>
              <a:latin typeface="Times New Roman" pitchFamily="18" charset="0"/>
              <a:cs typeface="B Zar" pitchFamily="2" charset="-78"/>
            </a:endParaRPr>
          </a:p>
          <a:p>
            <a:pPr algn="just" rtl="1">
              <a:lnSpc>
                <a:spcPct val="130000"/>
              </a:lnSpc>
              <a:buFont typeface="Wingdings" pitchFamily="2" charset="2"/>
              <a:buNone/>
              <a:defRPr/>
            </a:pPr>
            <a:r>
              <a:rPr lang="fa-IR" sz="2400" b="1" u="none" dirty="0" smtClean="0">
                <a:solidFill>
                  <a:srgbClr val="6600FF"/>
                </a:solidFill>
                <a:latin typeface="Times New Roman" pitchFamily="18" charset="0"/>
                <a:cs typeface="B Zar" pitchFamily="2" charset="-78"/>
              </a:rPr>
              <a:t>آیین نامه هایی از این قانون که تاکنون ابلاغ گردیده :</a:t>
            </a:r>
          </a:p>
          <a:p>
            <a:pPr algn="just" rtl="1">
              <a:lnSpc>
                <a:spcPct val="130000"/>
              </a:lnSpc>
              <a:buFont typeface="Wingdings" pitchFamily="2" charset="2"/>
              <a:buNone/>
              <a:defRPr/>
            </a:pPr>
            <a:endParaRPr lang="fa-IR" sz="2400" b="1" u="none" dirty="0" smtClean="0">
              <a:solidFill>
                <a:srgbClr val="FF0000"/>
              </a:solidFill>
              <a:latin typeface="Times New Roman" pitchFamily="18" charset="0"/>
              <a:cs typeface="B Zar" pitchFamily="2" charset="-78"/>
            </a:endParaRPr>
          </a:p>
          <a:p>
            <a:pPr algn="r" rtl="1">
              <a:lnSpc>
                <a:spcPct val="200000"/>
              </a:lnSpc>
              <a:defRPr/>
            </a:pPr>
            <a:r>
              <a:rPr lang="fa-IR" sz="2400" b="1" u="none" dirty="0" smtClean="0">
                <a:solidFill>
                  <a:srgbClr val="FF0000"/>
                </a:solidFill>
                <a:latin typeface="Times New Roman" pitchFamily="18" charset="0"/>
                <a:cs typeface="B Zar" pitchFamily="2" charset="-78"/>
              </a:rPr>
              <a:t>1</a:t>
            </a:r>
            <a:r>
              <a:rPr lang="fa-IR" sz="2800" b="1" u="none" dirty="0" smtClean="0">
                <a:solidFill>
                  <a:srgbClr val="FF0000"/>
                </a:solidFill>
                <a:latin typeface="Times New Roman" pitchFamily="18" charset="0"/>
                <a:cs typeface="B Zar" pitchFamily="2" charset="-78"/>
              </a:rPr>
              <a:t>) </a:t>
            </a:r>
            <a:r>
              <a:rPr lang="fa-IR" sz="2400" b="1" u="none" dirty="0" smtClean="0">
                <a:solidFill>
                  <a:srgbClr val="FF0000"/>
                </a:solidFill>
                <a:latin typeface="Times New Roman" pitchFamily="18" charset="0"/>
                <a:cs typeface="B Zar" pitchFamily="2" charset="-78"/>
              </a:rPr>
              <a:t>آيين نامه اجرايي ماده 3 قانون ارتقاي سلامت نظام اداري مصوب </a:t>
            </a:r>
            <a:r>
              <a:rPr lang="fa-IR" sz="2000" b="1" u="none" dirty="0" smtClean="0">
                <a:solidFill>
                  <a:srgbClr val="FF0000"/>
                </a:solidFill>
                <a:latin typeface="Times New Roman" pitchFamily="18" charset="0"/>
                <a:cs typeface="B Zar" pitchFamily="2" charset="-78"/>
              </a:rPr>
              <a:t>92/2/29</a:t>
            </a:r>
            <a:endParaRPr lang="fa-IR" sz="2800" b="1" u="none" dirty="0" smtClean="0">
              <a:solidFill>
                <a:srgbClr val="FF0000"/>
              </a:solidFill>
              <a:latin typeface="Times New Roman" pitchFamily="18" charset="0"/>
              <a:cs typeface="B Zar" pitchFamily="2" charset="-78"/>
            </a:endParaRPr>
          </a:p>
          <a:p>
            <a:pPr algn="r" rtl="1">
              <a:lnSpc>
                <a:spcPct val="200000"/>
              </a:lnSpc>
              <a:defRPr/>
            </a:pPr>
            <a:r>
              <a:rPr lang="fa-IR" sz="2400" b="1" u="none" dirty="0" smtClean="0">
                <a:solidFill>
                  <a:srgbClr val="FF0000"/>
                </a:solidFill>
                <a:latin typeface="Times New Roman" pitchFamily="18" charset="0"/>
                <a:cs typeface="B Zar" pitchFamily="2" charset="-78"/>
              </a:rPr>
              <a:t>2)آيين نامه اجرايي ماده 26 قانون ارتقاي سلامت نظام اداري مصوب93/4/15 </a:t>
            </a:r>
          </a:p>
          <a:p>
            <a:pPr algn="r" rtl="1">
              <a:lnSpc>
                <a:spcPct val="130000"/>
              </a:lnSpc>
              <a:defRPr/>
            </a:pPr>
            <a:r>
              <a:rPr lang="fa-IR" sz="2400" b="1" u="none" dirty="0" smtClean="0">
                <a:solidFill>
                  <a:srgbClr val="FF0000"/>
                </a:solidFill>
                <a:latin typeface="Times New Roman" pitchFamily="18" charset="0"/>
                <a:cs typeface="B Zar" pitchFamily="2" charset="-78"/>
              </a:rPr>
              <a:t>3) آيين نامه نامه اجرايي ماده 33 قانون ارتقاي سلامت نظام اداري مصوب 92/12/21</a:t>
            </a:r>
            <a:endParaRPr lang="fa-IR" sz="2800" b="1" u="none" dirty="0">
              <a:solidFill>
                <a:srgbClr val="FF0000"/>
              </a:solidFill>
              <a:latin typeface="Times New Roman" pitchFamily="18" charset="0"/>
              <a:cs typeface="B Zar" pitchFamily="2" charset="-78"/>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39702"/>
            <a:ext cx="8229600" cy="1131910"/>
          </a:xfrm>
        </p:spPr>
        <p:txBody>
          <a:bodyPr/>
          <a:lstStyle/>
          <a:p>
            <a:r>
              <a:rPr lang="fa-IR" dirty="0" smtClean="0"/>
              <a:t>تعاریف و اشخاص مشمول</a:t>
            </a:r>
            <a:endParaRPr lang="fa-IR" dirty="0"/>
          </a:p>
        </p:txBody>
      </p:sp>
      <p:sp>
        <p:nvSpPr>
          <p:cNvPr id="4" name="Content Placeholder 3"/>
          <p:cNvSpPr>
            <a:spLocks noGrp="1"/>
          </p:cNvSpPr>
          <p:nvPr>
            <p:ph idx="1"/>
          </p:nvPr>
        </p:nvSpPr>
        <p:spPr>
          <a:xfrm flipV="1">
            <a:off x="428596" y="4214818"/>
            <a:ext cx="8229600" cy="45719"/>
          </a:xfrm>
        </p:spPr>
        <p:txBody>
          <a:bodyPr/>
          <a:lstStyle/>
          <a:p>
            <a:pPr>
              <a:buNone/>
            </a:pPr>
            <a:r>
              <a:rPr lang="fa-IR" b="1" dirty="0" smtClean="0"/>
              <a:t>.</a:t>
            </a:r>
            <a:endParaRPr lang="en-US" b="1" dirty="0"/>
          </a:p>
        </p:txBody>
      </p:sp>
      <p:sp>
        <p:nvSpPr>
          <p:cNvPr id="5" name="Content Placeholder 2"/>
          <p:cNvSpPr txBox="1">
            <a:spLocks/>
          </p:cNvSpPr>
          <p:nvPr/>
        </p:nvSpPr>
        <p:spPr bwMode="auto">
          <a:xfrm>
            <a:off x="500034" y="2357430"/>
            <a:ext cx="7643866" cy="1285884"/>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marL="342900" marR="0" lvl="0" indent="-342900" algn="r" defTabSz="914400" rtl="1" eaLnBrk="0" fontAlgn="base" latinLnBrk="0" hangingPunct="0">
              <a:lnSpc>
                <a:spcPct val="100000"/>
              </a:lnSpc>
              <a:spcBef>
                <a:spcPct val="20000"/>
              </a:spcBef>
              <a:spcAft>
                <a:spcPct val="0"/>
              </a:spcAft>
              <a:buClrTx/>
              <a:buSzTx/>
              <a:buFontTx/>
              <a:buChar char="•"/>
              <a:tabLst/>
              <a:defRPr/>
            </a:pPr>
            <a:endParaRPr kumimoji="0" lang="fa-IR"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r" defTabSz="914400" rtl="1" eaLnBrk="0" fontAlgn="base" latinLnBrk="0" hangingPunct="0">
              <a:lnSpc>
                <a:spcPct val="100000"/>
              </a:lnSpc>
              <a:spcBef>
                <a:spcPct val="20000"/>
              </a:spcBef>
              <a:spcAft>
                <a:spcPct val="0"/>
              </a:spcAft>
              <a:buClrTx/>
              <a:buSzTx/>
              <a:buFontTx/>
              <a:buChar char="•"/>
              <a:tabLst/>
              <a:defRPr/>
            </a:pPr>
            <a:endParaRPr kumimoji="0" lang="fa-IR" sz="3200" b="0" i="0" u="none" strike="noStrike" kern="0" cap="none" spc="0" normalizeH="0" baseline="0" noProof="0" dirty="0" smtClean="0">
              <a:ln>
                <a:noFill/>
              </a:ln>
              <a:solidFill>
                <a:schemeClr val="tx1"/>
              </a:solidFill>
              <a:effectLst/>
              <a:uLnTx/>
              <a:uFillTx/>
              <a:latin typeface="+mn-lt"/>
              <a:ea typeface="+mn-ea"/>
              <a:cs typeface="+mn-cs"/>
            </a:endParaRPr>
          </a:p>
          <a:p>
            <a:pPr marL="342900" marR="0" lvl="0" indent="-342900" algn="l" defTabSz="914400" rtl="0" eaLnBrk="0" fontAlgn="base" latinLnBrk="0" hangingPunct="0">
              <a:lnSpc>
                <a:spcPct val="100000"/>
              </a:lnSpc>
              <a:spcBef>
                <a:spcPct val="20000"/>
              </a:spcBef>
              <a:spcAft>
                <a:spcPct val="0"/>
              </a:spcAft>
              <a:buClrTx/>
              <a:buSzTx/>
              <a:tabLst/>
              <a:defRPr/>
            </a:pPr>
            <a:endParaRPr kumimoji="0" lang="fa-IR" sz="3200" b="0" i="0" u="none" strike="noStrike" kern="0" cap="none" spc="0" normalizeH="0" baseline="0" noProof="0" dirty="0">
              <a:ln>
                <a:noFill/>
              </a:ln>
              <a:solidFill>
                <a:schemeClr val="tx1"/>
              </a:solidFill>
              <a:effectLst/>
              <a:uLnTx/>
              <a:uFillTx/>
              <a:latin typeface="+mn-lt"/>
              <a:ea typeface="+mn-ea"/>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a-IR" dirty="0" smtClean="0">
                <a:solidFill>
                  <a:srgbClr val="00B0F0"/>
                </a:solidFill>
              </a:rPr>
              <a:t>ماده 1 -  تعریف فساد</a:t>
            </a:r>
            <a:endParaRPr lang="en-US" dirty="0">
              <a:solidFill>
                <a:srgbClr val="00B0F0"/>
              </a:solidFill>
            </a:endParaRPr>
          </a:p>
        </p:txBody>
      </p:sp>
      <p:sp>
        <p:nvSpPr>
          <p:cNvPr id="3" name="Rectangle 2"/>
          <p:cNvSpPr/>
          <p:nvPr/>
        </p:nvSpPr>
        <p:spPr>
          <a:xfrm>
            <a:off x="395536" y="1484784"/>
            <a:ext cx="8352928" cy="4832092"/>
          </a:xfrm>
          <a:prstGeom prst="rect">
            <a:avLst/>
          </a:prstGeom>
        </p:spPr>
        <p:txBody>
          <a:bodyPr wrap="square">
            <a:spAutoFit/>
          </a:bodyPr>
          <a:lstStyle/>
          <a:p>
            <a:pPr algn="just" rtl="1"/>
            <a:r>
              <a:rPr lang="en-US" sz="2800" b="1" dirty="0" smtClean="0"/>
              <a:t/>
            </a:r>
            <a:br>
              <a:rPr lang="en-US" sz="2800" b="1" dirty="0" smtClean="0"/>
            </a:br>
            <a:r>
              <a:rPr lang="ar-SA" sz="2800" b="1" u="none" dirty="0" smtClean="0">
                <a:cs typeface="B Zar" pitchFamily="2" charset="-78"/>
              </a:rPr>
              <a:t>فساد در این قانون</a:t>
            </a:r>
            <a:r>
              <a:rPr lang="en-US" sz="2800" b="1" u="none" dirty="0" smtClean="0">
                <a:cs typeface="B Zar" pitchFamily="2" charset="-78"/>
              </a:rPr>
              <a:t> </a:t>
            </a:r>
            <a:r>
              <a:rPr lang="fa-IR" sz="2800" b="1" u="none" dirty="0" smtClean="0">
                <a:cs typeface="B Zar" pitchFamily="2" charset="-78"/>
              </a:rPr>
              <a:t>،</a:t>
            </a:r>
            <a:r>
              <a:rPr lang="ar-SA" sz="2800" b="1" u="none" dirty="0" smtClean="0">
                <a:cs typeface="B Zar" pitchFamily="2" charset="-78"/>
              </a:rPr>
              <a:t>هرگونه </a:t>
            </a:r>
            <a:r>
              <a:rPr lang="ar-SA" sz="2800" b="1" u="none" dirty="0" smtClean="0">
                <a:solidFill>
                  <a:srgbClr val="FF0000"/>
                </a:solidFill>
                <a:cs typeface="B Zar" pitchFamily="2" charset="-78"/>
              </a:rPr>
              <a:t>فعل یا ترک فعلی </a:t>
            </a:r>
            <a:r>
              <a:rPr lang="ar-SA" sz="2800" b="1" u="none" dirty="0" smtClean="0">
                <a:cs typeface="B Zar" pitchFamily="2" charset="-78"/>
              </a:rPr>
              <a:t>است که توسط هر شخص حقیقی یا حقوقی به صورت فردی، جمعی یا سازمانی که عمداً و با </a:t>
            </a:r>
            <a:r>
              <a:rPr lang="ar-SA" sz="2800" b="1" u="none" dirty="0" smtClean="0">
                <a:solidFill>
                  <a:srgbClr val="FF0000"/>
                </a:solidFill>
                <a:cs typeface="B Zar" pitchFamily="2" charset="-78"/>
              </a:rPr>
              <a:t>هدف کسب هرگونه منفعت یا امتیاز مستقیم یا غیرمستقیم برای خود یا دیگری، با نقض قوانین و مقررات کشوری انجام پذیرد</a:t>
            </a:r>
            <a:r>
              <a:rPr lang="ar-SA" sz="2800" b="1" u="none" dirty="0" smtClean="0">
                <a:cs typeface="B Zar" pitchFamily="2" charset="-78"/>
              </a:rPr>
              <a:t> یا </a:t>
            </a:r>
            <a:r>
              <a:rPr lang="ar-SA" sz="2800" b="1" u="none" dirty="0" smtClean="0">
                <a:solidFill>
                  <a:srgbClr val="FF0000"/>
                </a:solidFill>
                <a:cs typeface="B Zar" pitchFamily="2" charset="-78"/>
              </a:rPr>
              <a:t>ضرر و زیانی را به اموال</a:t>
            </a:r>
            <a:r>
              <a:rPr lang="ar-SA" sz="2800" b="1" u="none" dirty="0" smtClean="0">
                <a:cs typeface="B Zar" pitchFamily="2" charset="-78"/>
              </a:rPr>
              <a:t>، </a:t>
            </a:r>
            <a:r>
              <a:rPr lang="ar-SA" sz="2800" b="1" u="none" dirty="0" smtClean="0">
                <a:solidFill>
                  <a:srgbClr val="FF0000"/>
                </a:solidFill>
                <a:cs typeface="B Zar" pitchFamily="2" charset="-78"/>
              </a:rPr>
              <a:t>منافع</a:t>
            </a:r>
            <a:r>
              <a:rPr lang="ar-SA" sz="2800" b="1" u="none" dirty="0" smtClean="0">
                <a:cs typeface="B Zar" pitchFamily="2" charset="-78"/>
              </a:rPr>
              <a:t>، </a:t>
            </a:r>
            <a:r>
              <a:rPr lang="ar-SA" sz="2800" b="1" u="none" dirty="0" smtClean="0">
                <a:solidFill>
                  <a:srgbClr val="FF0000"/>
                </a:solidFill>
                <a:cs typeface="B Zar" pitchFamily="2" charset="-78"/>
              </a:rPr>
              <a:t>منابع یا سلامت و امنیت عمومی </a:t>
            </a:r>
            <a:r>
              <a:rPr lang="ar-SA" sz="2800" b="1" u="none" dirty="0" smtClean="0">
                <a:cs typeface="B Zar" pitchFamily="2" charset="-78"/>
              </a:rPr>
              <a:t>و یا جمعی از مردم وارد نماید نظیر</a:t>
            </a:r>
            <a:r>
              <a:rPr lang="ar-SA" sz="2800" b="1" u="none" dirty="0" smtClean="0">
                <a:solidFill>
                  <a:srgbClr val="FF0000"/>
                </a:solidFill>
                <a:cs typeface="B Zar" pitchFamily="2" charset="-78"/>
              </a:rPr>
              <a:t> رشاء ، ارتشاء ، اختلاس، تبانی، سوءاستفاده از مقام یا موقعیت اداری، سیاسی، امکانات یا اطلاعات، دریافت و پرداختهای غیرقانونی از منابع عمومی و انحراف از این منابع به سمت تخصیصهای غیرقانونی، جعل، تخریب یا اختفاء اسناد و سوابق اداری و مالی</a:t>
            </a:r>
            <a:r>
              <a:rPr lang="fa-IR" sz="2800" b="1" u="none" dirty="0" smtClean="0">
                <a:cs typeface="B Zar" pitchFamily="2" charset="-78"/>
              </a:rPr>
              <a:t>.</a:t>
            </a:r>
            <a:endParaRPr lang="en-US" sz="2800" b="1" u="none" dirty="0">
              <a:cs typeface="B Zar" pitchFamily="2" charset="-7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703290"/>
            <a:ext cx="8686800" cy="6583362"/>
          </a:xfrm>
        </p:spPr>
        <p:txBody>
          <a:bodyPr/>
          <a:lstStyle/>
          <a:p>
            <a:pPr algn="r" rtl="1"/>
            <a:r>
              <a:rPr lang="fa-IR" i="1" dirty="0" smtClean="0">
                <a:solidFill>
                  <a:srgbClr val="00B0F0"/>
                </a:solidFill>
                <a:cs typeface="B Zar" pitchFamily="2" charset="-78"/>
              </a:rPr>
              <a:t>ماده</a:t>
            </a:r>
            <a:r>
              <a:rPr lang="fa-IR" dirty="0" smtClean="0">
                <a:solidFill>
                  <a:srgbClr val="00B0F0"/>
                </a:solidFill>
                <a:cs typeface="B Zar" pitchFamily="2" charset="-78"/>
              </a:rPr>
              <a:t> 2 – اشخاص مشمول این قانون</a:t>
            </a:r>
            <a:r>
              <a:rPr lang="en-US" dirty="0" smtClean="0">
                <a:cs typeface="B Zar" pitchFamily="2" charset="-78"/>
              </a:rPr>
              <a:t/>
            </a:r>
            <a:br>
              <a:rPr lang="en-US" dirty="0" smtClean="0">
                <a:cs typeface="B Zar" pitchFamily="2" charset="-78"/>
              </a:rPr>
            </a:br>
            <a:r>
              <a:rPr lang="en-US" dirty="0" smtClean="0">
                <a:cs typeface="B Zar" pitchFamily="2" charset="-78"/>
              </a:rPr>
              <a:t/>
            </a:r>
            <a:br>
              <a:rPr lang="en-US" dirty="0" smtClean="0">
                <a:cs typeface="B Zar" pitchFamily="2" charset="-78"/>
              </a:rPr>
            </a:br>
            <a:r>
              <a:rPr lang="fa-IR" sz="3200" dirty="0" smtClean="0">
                <a:cs typeface="B Zar" pitchFamily="2" charset="-78"/>
              </a:rPr>
              <a:t>الف – افراد مذکور در مواد (1) تا (5) قانون مدیریت خدمات کشوری</a:t>
            </a:r>
            <a:br>
              <a:rPr lang="fa-IR" sz="3200" dirty="0" smtClean="0">
                <a:cs typeface="B Zar" pitchFamily="2" charset="-78"/>
              </a:rPr>
            </a:br>
            <a:r>
              <a:rPr lang="fa-IR" sz="3200" dirty="0" smtClean="0">
                <a:cs typeface="B Zar" pitchFamily="2" charset="-78"/>
              </a:rPr>
              <a:t>  </a:t>
            </a:r>
            <a:r>
              <a:rPr lang="fa-IR" sz="1800" b="1" dirty="0" smtClean="0">
                <a:cs typeface="B Zar" pitchFamily="2" charset="-78"/>
              </a:rPr>
              <a:t>( وزارتخانه ها – موسسات دولتی – موسسه یا نهاد عمومی غیر دولتی – شرکتهای دولتی – کلیه دستگاههایی که شمول قانون بر آنها مستلزم ذکر نام است)  </a:t>
            </a:r>
            <a:br>
              <a:rPr lang="fa-IR" sz="1800" b="1" dirty="0" smtClean="0">
                <a:cs typeface="B Zar" pitchFamily="2" charset="-78"/>
              </a:rPr>
            </a:br>
            <a:r>
              <a:rPr lang="fa-IR" sz="3200" dirty="0" smtClean="0">
                <a:cs typeface="B Zar" pitchFamily="2" charset="-78"/>
              </a:rPr>
              <a:t/>
            </a:r>
            <a:br>
              <a:rPr lang="fa-IR" sz="3200" dirty="0" smtClean="0">
                <a:cs typeface="B Zar" pitchFamily="2" charset="-78"/>
              </a:rPr>
            </a:br>
            <a:r>
              <a:rPr lang="fa-IR" sz="3200" dirty="0" smtClean="0">
                <a:cs typeface="B Zar" pitchFamily="2" charset="-78"/>
              </a:rPr>
              <a:t>ب – واحدهای زیر نظر مقام معظم رهبری اعم از نظامی و غیر نظامی و </a:t>
            </a:r>
            <a:r>
              <a:rPr lang="en-US" sz="3200" dirty="0" smtClean="0">
                <a:cs typeface="B Zar" pitchFamily="2" charset="-78"/>
              </a:rPr>
              <a:t/>
            </a:r>
            <a:br>
              <a:rPr lang="en-US" sz="3200" dirty="0" smtClean="0">
                <a:cs typeface="B Zar" pitchFamily="2" charset="-78"/>
              </a:rPr>
            </a:br>
            <a:r>
              <a:rPr lang="fa-IR" sz="3200" dirty="0" smtClean="0">
                <a:cs typeface="B Zar" pitchFamily="2" charset="-78"/>
              </a:rPr>
              <a:t>         تولیت آستانهای مقدس با موافقت ایشان</a:t>
            </a:r>
            <a:br>
              <a:rPr lang="fa-IR" sz="3200" dirty="0" smtClean="0">
                <a:cs typeface="B Zar" pitchFamily="2" charset="-78"/>
              </a:rPr>
            </a:br>
            <a:r>
              <a:rPr lang="fa-IR" sz="3200" dirty="0" smtClean="0">
                <a:cs typeface="B Zar" pitchFamily="2" charset="-78"/>
              </a:rPr>
              <a:t>ج -  شوراهای اسلامی شهر و روستا و موسسات خصوصی حرفه ای                                 عهده دار ماموریت عمومی </a:t>
            </a:r>
            <a:r>
              <a:rPr lang="en-US" sz="3200" dirty="0" smtClean="0">
                <a:cs typeface="B Zar" pitchFamily="2" charset="-78"/>
              </a:rPr>
              <a:t/>
            </a:r>
            <a:br>
              <a:rPr lang="en-US" sz="3200" dirty="0" smtClean="0">
                <a:cs typeface="B Zar" pitchFamily="2" charset="-78"/>
              </a:rPr>
            </a:br>
            <a:r>
              <a:rPr lang="fa-IR" sz="3200" dirty="0" smtClean="0">
                <a:cs typeface="B Zar" pitchFamily="2" charset="-78"/>
              </a:rPr>
              <a:t>د – کلیه اشخاص حقیقی و حقوقی غیر دولتی مشمول این قانون که بخشی از وظایف حاکمیتی را برعهده دارند مثل کانون کارشناسان رسمی دادگستری ،سازمان نظام پزشکی، نظام مهندسی و...</a:t>
            </a:r>
            <a:r>
              <a:rPr lang="en-US" dirty="0" smtClean="0"/>
              <a:t/>
            </a:r>
            <a:br>
              <a:rPr lang="en-US" dirty="0" smtClean="0"/>
            </a:br>
            <a:r>
              <a:rPr lang="en-US" dirty="0" smtClean="0"/>
              <a:t/>
            </a:r>
            <a:br>
              <a:rPr lang="en-US" dirty="0" smtClean="0"/>
            </a:br>
            <a:endParaRPr lang="fa-I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083320"/>
          </a:xfrm>
        </p:spPr>
        <p:txBody>
          <a:bodyPr/>
          <a:lstStyle/>
          <a:p>
            <a:pPr rtl="1"/>
            <a:r>
              <a:rPr lang="fa-IR" dirty="0" smtClean="0"/>
              <a:t/>
            </a:r>
            <a:br>
              <a:rPr lang="fa-IR" dirty="0" smtClean="0"/>
            </a:br>
            <a:r>
              <a:rPr lang="fa-IR" dirty="0" smtClean="0"/>
              <a:t/>
            </a:r>
            <a:br>
              <a:rPr lang="fa-IR" dirty="0" smtClean="0"/>
            </a:br>
            <a:r>
              <a:rPr lang="fa-IR" b="1" dirty="0" smtClean="0">
                <a:cs typeface="B Zar" pitchFamily="2" charset="-78"/>
              </a:rPr>
              <a:t>تکالیف دستگاهها در پیشگیری از </a:t>
            </a:r>
            <a:br>
              <a:rPr lang="fa-IR" b="1" dirty="0" smtClean="0">
                <a:cs typeface="B Zar" pitchFamily="2" charset="-78"/>
              </a:rPr>
            </a:br>
            <a:r>
              <a:rPr lang="fa-IR" b="1" dirty="0" smtClean="0">
                <a:cs typeface="B Zar" pitchFamily="2" charset="-78"/>
              </a:rPr>
              <a:t>مفاسد اداری</a:t>
            </a:r>
            <a:r>
              <a:rPr lang="fa-IR" dirty="0" smtClean="0"/>
              <a:t/>
            </a:r>
            <a:br>
              <a:rPr lang="fa-IR" dirty="0" smtClean="0"/>
            </a:br>
            <a:endParaRPr lang="fa-I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Text Box 2"/>
          <p:cNvSpPr txBox="1">
            <a:spLocks noChangeArrowheads="1"/>
          </p:cNvSpPr>
          <p:nvPr/>
        </p:nvSpPr>
        <p:spPr bwMode="auto">
          <a:xfrm>
            <a:off x="755650" y="188913"/>
            <a:ext cx="7848600" cy="7127336"/>
          </a:xfrm>
          <a:prstGeom prst="rect">
            <a:avLst/>
          </a:prstGeom>
          <a:noFill/>
          <a:ln w="9525">
            <a:noFill/>
            <a:miter lim="800000"/>
            <a:headEnd/>
            <a:tailEnd/>
          </a:ln>
          <a:effectLst/>
        </p:spPr>
        <p:txBody>
          <a:bodyPr>
            <a:spAutoFit/>
          </a:bodyPr>
          <a:lstStyle/>
          <a:p>
            <a:pPr algn="just" rtl="1">
              <a:lnSpc>
                <a:spcPct val="155000"/>
              </a:lnSpc>
              <a:buFont typeface="Wingdings" pitchFamily="2" charset="2"/>
              <a:buNone/>
              <a:defRPr/>
            </a:pPr>
            <a:r>
              <a:rPr lang="fa-IR" sz="3000" u="none" dirty="0" smtClean="0">
                <a:solidFill>
                  <a:srgbClr val="6600FF"/>
                </a:solidFill>
                <a:effectLst>
                  <a:outerShdw blurRad="38100" dist="38100" dir="2700000" algn="tl">
                    <a:srgbClr val="000000"/>
                  </a:outerShdw>
                </a:effectLst>
                <a:cs typeface="B Titr" pitchFamily="2" charset="-78"/>
              </a:rPr>
              <a:t>                                ماده  3- </a:t>
            </a:r>
            <a:r>
              <a:rPr lang="fa-IR" sz="3000" u="none" dirty="0">
                <a:solidFill>
                  <a:srgbClr val="6600FF"/>
                </a:solidFill>
                <a:effectLst>
                  <a:outerShdw blurRad="38100" dist="38100" dir="2700000" algn="tl">
                    <a:srgbClr val="000000"/>
                  </a:outerShdw>
                </a:effectLst>
                <a:cs typeface="B Titr" pitchFamily="2" charset="-78"/>
              </a:rPr>
              <a:t>تكاليف </a:t>
            </a:r>
            <a:r>
              <a:rPr lang="fa-IR" sz="3000" u="none" dirty="0" smtClean="0">
                <a:solidFill>
                  <a:srgbClr val="6600FF"/>
                </a:solidFill>
                <a:effectLst>
                  <a:outerShdw blurRad="38100" dist="38100" dir="2700000" algn="tl">
                    <a:srgbClr val="000000"/>
                  </a:outerShdw>
                </a:effectLst>
                <a:cs typeface="B Titr" pitchFamily="2" charset="-78"/>
              </a:rPr>
              <a:t>دستگاهها:</a:t>
            </a:r>
            <a:endParaRPr lang="fa-IR" sz="3000" u="none" dirty="0">
              <a:solidFill>
                <a:srgbClr val="6600FF"/>
              </a:solidFill>
              <a:effectLst>
                <a:outerShdw blurRad="38100" dist="38100" dir="2700000" algn="tl">
                  <a:srgbClr val="000000"/>
                </a:outerShdw>
              </a:effectLst>
              <a:cs typeface="B Titr" pitchFamily="2" charset="-78"/>
            </a:endParaRPr>
          </a:p>
          <a:p>
            <a:pPr lvl="1" algn="just" rtl="1">
              <a:lnSpc>
                <a:spcPct val="200000"/>
              </a:lnSpc>
              <a:defRPr/>
            </a:pPr>
            <a:r>
              <a:rPr lang="fa-IR" sz="2800" b="1" u="none" dirty="0" smtClean="0">
                <a:cs typeface="B Titr" pitchFamily="2" charset="-78"/>
              </a:rPr>
              <a:t>الف-3: </a:t>
            </a:r>
            <a:r>
              <a:rPr lang="fa-IR" sz="2400" b="1" u="none" dirty="0" smtClean="0">
                <a:latin typeface="Times New Roman" pitchFamily="18" charset="0"/>
                <a:cs typeface="B Yagut" pitchFamily="2" charset="-78"/>
              </a:rPr>
              <a:t>قراردادن </a:t>
            </a:r>
            <a:r>
              <a:rPr lang="ar-SA" sz="2400" u="none" dirty="0" smtClean="0">
                <a:cs typeface="B Mitra" pitchFamily="2" charset="-78"/>
              </a:rPr>
              <a:t>کلیه </a:t>
            </a:r>
            <a:r>
              <a:rPr lang="ar-SA" sz="2400" u="none" dirty="0">
                <a:cs typeface="B Mitra" pitchFamily="2" charset="-78"/>
              </a:rPr>
              <a:t>قوانین و مقررات اعم از تصویب نامه ها، دستورالعملها، بخشنامه ها، رویه ها، تصمیمات مرتبط با حقوق </a:t>
            </a:r>
            <a:r>
              <a:rPr lang="ar-SA" sz="2400" u="none" dirty="0" smtClean="0">
                <a:cs typeface="B Mitra" pitchFamily="2" charset="-78"/>
              </a:rPr>
              <a:t>شهروندی</a:t>
            </a:r>
            <a:r>
              <a:rPr lang="fa-IR" sz="2400" u="none" dirty="0" smtClean="0">
                <a:cs typeface="B Mitra" pitchFamily="2" charset="-78"/>
              </a:rPr>
              <a:t> :</a:t>
            </a:r>
            <a:endParaRPr lang="fa-IR" sz="2400" u="none" dirty="0">
              <a:cs typeface="B Mitra" pitchFamily="2" charset="-78"/>
            </a:endParaRPr>
          </a:p>
          <a:p>
            <a:pPr lvl="1" algn="just" rtl="1">
              <a:lnSpc>
                <a:spcPct val="200000"/>
              </a:lnSpc>
              <a:buFontTx/>
              <a:buChar char="-"/>
              <a:defRPr/>
            </a:pPr>
            <a:r>
              <a:rPr lang="ar-SA" sz="2400" b="1" u="none" dirty="0">
                <a:cs typeface="B Mitra" pitchFamily="2" charset="-78"/>
              </a:rPr>
              <a:t> نظیر فرآیندهای کاری و زمان بندی انجام کارها، استانداردها، معیار و شاخصهای مورد عمل، مأموریتها، شرح وظایف دستگاهها و واحدهای مربوط، همچنین مراحل مختلف اخذ مجوزها، موافقتهای اصولی، مفاصاحسابها، تسهیلات اعطائی، عوارض و حقوق دولت، مراحل مربوط به واردات و صادرات کالا </a:t>
            </a:r>
            <a:r>
              <a:rPr lang="ar-SA" sz="2400" b="1" u="none" dirty="0" smtClean="0">
                <a:cs typeface="B Mitra" pitchFamily="2" charset="-78"/>
              </a:rPr>
              <a:t>در </a:t>
            </a:r>
            <a:r>
              <a:rPr lang="ar-SA" sz="2400" b="1" u="none" dirty="0">
                <a:cs typeface="B Mitra" pitchFamily="2" charset="-78"/>
              </a:rPr>
              <a:t>دیدارگاههای الکترونیک </a:t>
            </a:r>
            <a:endParaRPr lang="fa-IR" sz="2400" b="1" u="none" dirty="0">
              <a:cs typeface="B Mitra" pitchFamily="2" charset="-78"/>
            </a:endParaRPr>
          </a:p>
          <a:p>
            <a:pPr lvl="1" algn="just" rtl="1">
              <a:lnSpc>
                <a:spcPct val="155000"/>
              </a:lnSpc>
              <a:defRPr/>
            </a:pPr>
            <a:r>
              <a:rPr lang="en-US" b="1" u="none" dirty="0"/>
              <a:t/>
            </a:r>
            <a:br>
              <a:rPr lang="en-US" b="1" u="none" dirty="0"/>
            </a:br>
            <a:endParaRPr lang="fa-IR" sz="2500" b="1" u="none" dirty="0">
              <a:latin typeface="Times New Roman" pitchFamily="18" charset="0"/>
              <a:cs typeface="Yagut" pitchFamily="2" charset="-78"/>
            </a:endParaRP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4594" name="Text Box 2"/>
          <p:cNvSpPr txBox="1">
            <a:spLocks noChangeArrowheads="1"/>
          </p:cNvSpPr>
          <p:nvPr/>
        </p:nvSpPr>
        <p:spPr bwMode="auto">
          <a:xfrm>
            <a:off x="714348" y="214290"/>
            <a:ext cx="7848600" cy="7488973"/>
          </a:xfrm>
          <a:prstGeom prst="rect">
            <a:avLst/>
          </a:prstGeom>
          <a:noFill/>
          <a:ln w="9525">
            <a:noFill/>
            <a:miter lim="800000"/>
            <a:headEnd/>
            <a:tailEnd/>
          </a:ln>
          <a:effectLst/>
        </p:spPr>
        <p:txBody>
          <a:bodyPr>
            <a:spAutoFit/>
          </a:bodyPr>
          <a:lstStyle/>
          <a:p>
            <a:pPr algn="just" rtl="1">
              <a:lnSpc>
                <a:spcPct val="150000"/>
              </a:lnSpc>
              <a:defRPr/>
            </a:pPr>
            <a:r>
              <a:rPr lang="fa-IR" sz="2400" b="1" u="none" dirty="0" smtClean="0">
                <a:cs typeface="B Titr" pitchFamily="2" charset="-78"/>
              </a:rPr>
              <a:t>ب-3: </a:t>
            </a:r>
            <a:r>
              <a:rPr lang="ar-SA" sz="2400" b="1" u="none" dirty="0" smtClean="0">
                <a:cs typeface="B Mitra" pitchFamily="2" charset="-78"/>
              </a:rPr>
              <a:t>متن </a:t>
            </a:r>
            <a:r>
              <a:rPr lang="ar-SA" sz="2400" b="1" u="none" dirty="0">
                <a:cs typeface="B Mitra" pitchFamily="2" charset="-78"/>
              </a:rPr>
              <a:t>قراردادهای مربوط به معاملات متوسط و بالاتر موضوع قانون برگزاری مناقصات که به روش مناقصه، مزایده، ترک تشریفات و غیره وهمچنین اسناد و ضمائم آنها و هرگونه الحاق، اصلاح، فسخ، ابطال و خاتمه قرارداد پیش از موعد و تغییر آن و نیز کلیه پرداختها، </a:t>
            </a:r>
            <a:r>
              <a:rPr lang="fa-IR" sz="2400" b="1" u="none" dirty="0" smtClean="0">
                <a:cs typeface="B Mitra" pitchFamily="2" charset="-78"/>
              </a:rPr>
              <a:t>باید به پایگاه </a:t>
            </a:r>
            <a:r>
              <a:rPr lang="ar-SA" sz="2400" b="1" u="none" dirty="0" smtClean="0">
                <a:cs typeface="B Mitra" pitchFamily="2" charset="-78"/>
              </a:rPr>
              <a:t>اطلاعات </a:t>
            </a:r>
            <a:r>
              <a:rPr lang="ar-SA" sz="2400" b="1" u="none" dirty="0">
                <a:cs typeface="B Mitra" pitchFamily="2" charset="-78"/>
              </a:rPr>
              <a:t>قراردادها </a:t>
            </a:r>
            <a:r>
              <a:rPr lang="fa-IR" sz="2400" b="1" u="none" dirty="0" smtClean="0">
                <a:cs typeface="B Mitra" pitchFamily="2" charset="-78"/>
              </a:rPr>
              <a:t> وارد گردد . </a:t>
            </a:r>
          </a:p>
          <a:p>
            <a:pPr algn="just" rtl="1">
              <a:lnSpc>
                <a:spcPct val="150000"/>
              </a:lnSpc>
              <a:defRPr/>
            </a:pPr>
            <a:r>
              <a:rPr lang="fa-IR" sz="2400" u="none" dirty="0" smtClean="0">
                <a:cs typeface="B Mitra" pitchFamily="2" charset="-78"/>
              </a:rPr>
              <a:t> </a:t>
            </a:r>
            <a:endParaRPr lang="fa-IR" sz="2400" u="none" dirty="0">
              <a:cs typeface="B Mitra" pitchFamily="2" charset="-78"/>
            </a:endParaRPr>
          </a:p>
          <a:p>
            <a:pPr algn="just" rtl="1">
              <a:lnSpc>
                <a:spcPct val="150000"/>
              </a:lnSpc>
              <a:defRPr/>
            </a:pPr>
            <a:r>
              <a:rPr lang="fa-IR" sz="2400" u="none" dirty="0" smtClean="0">
                <a:cs typeface="B Mitra" pitchFamily="2" charset="-78"/>
              </a:rPr>
              <a:t>تبصره 1 - قراردادهايي كه </a:t>
            </a:r>
            <a:r>
              <a:rPr lang="fa-IR" sz="2400" u="none" dirty="0" smtClean="0">
                <a:solidFill>
                  <a:srgbClr val="FF0000"/>
                </a:solidFill>
                <a:cs typeface="B Mitra" pitchFamily="2" charset="-78"/>
              </a:rPr>
              <a:t>ماهيت نظامي </a:t>
            </a:r>
            <a:r>
              <a:rPr lang="fa-IR" sz="2400" u="none" dirty="0" smtClean="0">
                <a:cs typeface="B Mitra" pitchFamily="2" charset="-78"/>
              </a:rPr>
              <a:t>دارند و مواردي كه به موجب قانون افشاي اطلاعات آنها ممنوع است و </a:t>
            </a:r>
            <a:r>
              <a:rPr lang="fa-IR" sz="2400" u="none" dirty="0" smtClean="0">
                <a:solidFill>
                  <a:srgbClr val="FF0000"/>
                </a:solidFill>
                <a:cs typeface="B Mitra" pitchFamily="2" charset="-78"/>
              </a:rPr>
              <a:t>قراردادهاي محرمانه از شمول این حکم مستثنی </a:t>
            </a:r>
            <a:r>
              <a:rPr lang="fa-IR" sz="2400" u="none" dirty="0" smtClean="0">
                <a:cs typeface="B Mitra" pitchFamily="2" charset="-78"/>
              </a:rPr>
              <a:t>می باشد .</a:t>
            </a:r>
          </a:p>
          <a:p>
            <a:pPr algn="just" rtl="1">
              <a:lnSpc>
                <a:spcPct val="150000"/>
              </a:lnSpc>
              <a:defRPr/>
            </a:pPr>
            <a:r>
              <a:rPr lang="fa-IR" sz="2400" u="none" dirty="0" smtClean="0">
                <a:cs typeface="B Mitra" pitchFamily="2" charset="-78"/>
              </a:rPr>
              <a:t>تبصره 2 – تاخیر در ورود اطلاعات مذکور یا ورود ناقص اطلاعات یا ورود اطلاعات بر خلاف واقع تخلف محسوب می گردد و </a:t>
            </a:r>
            <a:r>
              <a:rPr lang="fa-IR" sz="2400" u="none" dirty="0" smtClean="0">
                <a:solidFill>
                  <a:srgbClr val="FF0000"/>
                </a:solidFill>
                <a:cs typeface="B Mitra" pitchFamily="2" charset="-78"/>
              </a:rPr>
              <a:t>متخلف به به شش ماه تا سه سال  انفصال موقت </a:t>
            </a:r>
            <a:r>
              <a:rPr lang="fa-IR" sz="2400" u="none" dirty="0" smtClean="0">
                <a:cs typeface="B Mitra" pitchFamily="2" charset="-78"/>
              </a:rPr>
              <a:t>از خدمت محکوم می گردد </a:t>
            </a:r>
          </a:p>
          <a:p>
            <a:pPr rtl="1">
              <a:defRPr/>
            </a:pPr>
            <a:endParaRPr lang="fa-IR" u="none" dirty="0"/>
          </a:p>
          <a:p>
            <a:pPr lvl="1" algn="just" rtl="1">
              <a:lnSpc>
                <a:spcPct val="155000"/>
              </a:lnSpc>
              <a:defRPr/>
            </a:pPr>
            <a:r>
              <a:rPr lang="en-US" u="none" dirty="0"/>
              <a:t/>
            </a:r>
            <a:br>
              <a:rPr lang="en-US" u="none" dirty="0"/>
            </a:br>
            <a:endParaRPr lang="fa-IR" sz="2500" b="1" u="none" dirty="0">
              <a:latin typeface="Times New Roman" pitchFamily="18" charset="0"/>
              <a:cs typeface="Yagut" pitchFamily="2" charset="-78"/>
            </a:endParaRP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Default Design">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sng" strike="noStrike" cap="none" normalizeH="0" baseline="0" smtClean="0">
            <a:ln>
              <a:noFill/>
            </a:ln>
            <a:solidFill>
              <a:schemeClr val="tx1"/>
            </a:solidFill>
            <a:effectLst/>
            <a:latin typeface="Arial" charset="0"/>
            <a:cs typeface="Arial" charset="0"/>
          </a:defRPr>
        </a:defPPr>
      </a:lstStyle>
    </a:lnDef>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6228</TotalTime>
  <Words>2121</Words>
  <Application>Microsoft Office PowerPoint</Application>
  <PresentationFormat>On-screen Show (4:3)</PresentationFormat>
  <Paragraphs>106</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Default Design</vt:lpstr>
      <vt:lpstr>.</vt:lpstr>
      <vt:lpstr>مقدمه</vt:lpstr>
      <vt:lpstr>Slide 3</vt:lpstr>
      <vt:lpstr>تعاریف و اشخاص مشمول</vt:lpstr>
      <vt:lpstr>ماده 1 -  تعریف فساد</vt:lpstr>
      <vt:lpstr>ماده 2 – اشخاص مشمول این قانون  الف – افراد مذکور در مواد (1) تا (5) قانون مدیریت خدمات کشوری   ( وزارتخانه ها – موسسات دولتی – موسسه یا نهاد عمومی غیر دولتی – شرکتهای دولتی – کلیه دستگاههایی که شمول قانون بر آنها مستلزم ذکر نام است)    ب – واحدهای زیر نظر مقام معظم رهبری اعم از نظامی و غیر نظامی و           تولیت آستانهای مقدس با موافقت ایشان ج -  شوراهای اسلامی شهر و روستا و موسسات خصوصی حرفه ای                                 عهده دار ماموریت عمومی  د – کلیه اشخاص حقیقی و حقوقی غیر دولتی مشمول این قانون که بخشی از وظایف حاکمیتی را برعهده دارند مثل کانون کارشناسان رسمی دادگستری ،سازمان نظام پزشکی، نظام مهندسی و...  </vt:lpstr>
      <vt:lpstr>  تکالیف دستگاهها در پیشگیری از  مفاسد اداری </vt:lpstr>
      <vt:lpstr>Slide 8</vt:lpstr>
      <vt:lpstr>Slide 9</vt:lpstr>
      <vt:lpstr> ماده 5- محرومیت های موضوع این قانون و اشخاص مشمول محرومیت ، اعم از حقیقی و یا حقوقی به قرار زیر است : الف محرومیت ها: </vt:lpstr>
      <vt:lpstr>ب-اشخاص مشمول محرومیت و میزان محرومیت آنان - 1: </vt:lpstr>
      <vt:lpstr>ب-اشخاص مشمول محرومیت و میزان محرومیت آنان - 2: </vt:lpstr>
      <vt:lpstr>ماده 6</vt:lpstr>
      <vt:lpstr>ر</vt:lpstr>
      <vt:lpstr>Slide 15</vt:lpstr>
      <vt:lpstr>ماده 15</vt:lpstr>
      <vt:lpstr>ماده 24</vt:lpstr>
      <vt:lpstr>ماده 25</vt:lpstr>
      <vt:lpstr>.</vt:lpstr>
      <vt:lpstr>تبصره ماده 13 </vt:lpstr>
      <vt:lpstr>.</vt:lpstr>
      <vt:lpstr>Slide 22</vt:lpstr>
      <vt:lpstr>ماده 26- در موارد زیر اشخاص تشویق می گردند:</vt:lpstr>
      <vt:lpstr>تشویقات آیین نامه اجرایی ماده 26</vt:lpstr>
    </vt:vector>
  </TitlesOfParts>
  <Company>mbo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zinali</dc:creator>
  <cp:lastModifiedBy>Administrator</cp:lastModifiedBy>
  <cp:revision>693</cp:revision>
  <dcterms:created xsi:type="dcterms:W3CDTF">1998-03-30T03:45:53Z</dcterms:created>
  <dcterms:modified xsi:type="dcterms:W3CDTF">2018-03-18T04:57:37Z</dcterms:modified>
</cp:coreProperties>
</file>