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Lst>
  <p:notesMasterIdLst>
    <p:notesMasterId r:id="rId33"/>
  </p:notesMasterIdLst>
  <p:sldIdLst>
    <p:sldId id="283" r:id="rId4"/>
    <p:sldId id="258" r:id="rId5"/>
    <p:sldId id="259" r:id="rId6"/>
    <p:sldId id="260" r:id="rId7"/>
    <p:sldId id="261" r:id="rId8"/>
    <p:sldId id="262" r:id="rId9"/>
    <p:sldId id="263" r:id="rId10"/>
    <p:sldId id="264" r:id="rId11"/>
    <p:sldId id="287" r:id="rId12"/>
    <p:sldId id="286" r:id="rId13"/>
    <p:sldId id="282" r:id="rId14"/>
    <p:sldId id="289" r:id="rId15"/>
    <p:sldId id="288" r:id="rId16"/>
    <p:sldId id="281" r:id="rId17"/>
    <p:sldId id="269" r:id="rId18"/>
    <p:sldId id="270" r:id="rId19"/>
    <p:sldId id="271" r:id="rId20"/>
    <p:sldId id="272" r:id="rId21"/>
    <p:sldId id="265" r:id="rId22"/>
    <p:sldId id="266" r:id="rId23"/>
    <p:sldId id="267" r:id="rId24"/>
    <p:sldId id="268" r:id="rId25"/>
    <p:sldId id="273" r:id="rId26"/>
    <p:sldId id="285" r:id="rId27"/>
    <p:sldId id="279" r:id="rId28"/>
    <p:sldId id="274" r:id="rId29"/>
    <p:sldId id="280" r:id="rId30"/>
    <p:sldId id="277"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1429" autoAdjust="0"/>
  </p:normalViewPr>
  <p:slideViewPr>
    <p:cSldViewPr>
      <p:cViewPr>
        <p:scale>
          <a:sx n="73" d="100"/>
          <a:sy n="73" d="100"/>
        </p:scale>
        <p:origin x="-426"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9F8A83-C633-4438-ACE3-C18ECCD981F3}" type="datetimeFigureOut">
              <a:rPr lang="en-US" smtClean="0"/>
              <a:pPr/>
              <a:t>10/3/2016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C6FF1-53F1-4115-BFAE-33F3A469FAE8}" type="slidenum">
              <a:rPr lang="en-US" smtClean="0"/>
              <a:pPr/>
              <a:t>‹#›</a:t>
            </a:fld>
            <a:endParaRPr lang="en-US"/>
          </a:p>
        </p:txBody>
      </p:sp>
    </p:spTree>
    <p:extLst>
      <p:ext uri="{BB962C8B-B14F-4D97-AF65-F5344CB8AC3E}">
        <p14:creationId xmlns="" xmlns:p14="http://schemas.microsoft.com/office/powerpoint/2010/main" val="210829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C6FF1-53F1-4115-BFAE-33F3A469FAE8}" type="slidenum">
              <a:rPr lang="en-US" smtClean="0"/>
              <a:pPr/>
              <a:t>8</a:t>
            </a:fld>
            <a:endParaRPr lang="en-US"/>
          </a:p>
        </p:txBody>
      </p:sp>
    </p:spTree>
    <p:extLst>
      <p:ext uri="{BB962C8B-B14F-4D97-AF65-F5344CB8AC3E}">
        <p14:creationId xmlns="" xmlns:p14="http://schemas.microsoft.com/office/powerpoint/2010/main" val="180316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5C6FF1-53F1-4115-BFAE-33F3A469FAE8}"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689DEF-7D0A-42A6-AE66-790E31869970}"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84DD8C-A49F-4DF6-8FB5-1BA431F53F94}"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98409-D69E-4986-BEB7-877FBAD932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4DD8C-A49F-4DF6-8FB5-1BA431F53F94}"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98409-D69E-4986-BEB7-877FBAD932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4DD8C-A49F-4DF6-8FB5-1BA431F53F94}"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98409-D69E-4986-BEB7-877FBAD932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A7A274-B6A0-4C08-893B-DD8865869410}" type="datetime8">
              <a:rPr lang="fa-IR" smtClean="0">
                <a:solidFill>
                  <a:prstClr val="black">
                    <a:tint val="75000"/>
                  </a:prstClr>
                </a:solidFill>
              </a:rPr>
              <a:pPr/>
              <a:t>16/اکتبر/3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418304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14186-9A08-43DB-A128-88EBF5E1AF8A}" type="datetime8">
              <a:rPr lang="fa-IR" smtClean="0">
                <a:solidFill>
                  <a:prstClr val="black">
                    <a:tint val="75000"/>
                  </a:prstClr>
                </a:solidFill>
              </a:rPr>
              <a:pPr/>
              <a:t>16/اکتبر/3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23486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B4F6C-6A54-4CE4-92C7-27FE025A25D5}" type="datetime8">
              <a:rPr lang="fa-IR" smtClean="0">
                <a:solidFill>
                  <a:prstClr val="black">
                    <a:tint val="75000"/>
                  </a:prstClr>
                </a:solidFill>
              </a:rPr>
              <a:pPr/>
              <a:t>16/اکتبر/3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84867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4B2C8-F2F3-4EB5-9E46-DCC522E41C6D}" type="datetime8">
              <a:rPr lang="fa-IR" smtClean="0">
                <a:solidFill>
                  <a:prstClr val="black">
                    <a:tint val="75000"/>
                  </a:prstClr>
                </a:solidFill>
              </a:rPr>
              <a:pPr/>
              <a:t>16/اکتبر/3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81566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00A80-E32B-4DA7-B0A0-1FE7F615AAD7}" type="datetime8">
              <a:rPr lang="fa-IR" smtClean="0">
                <a:solidFill>
                  <a:prstClr val="black">
                    <a:tint val="75000"/>
                  </a:prstClr>
                </a:solidFill>
              </a:rPr>
              <a:pPr/>
              <a:t>16/اکتبر/3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363608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84362-32FC-49C0-932C-E1A2BFC8C221}" type="datetime8">
              <a:rPr lang="fa-IR" smtClean="0">
                <a:solidFill>
                  <a:prstClr val="black">
                    <a:tint val="75000"/>
                  </a:prstClr>
                </a:solidFill>
              </a:rPr>
              <a:pPr/>
              <a:t>16/اکتبر/3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1431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BB5EA-AC8A-41F8-9D88-BE6C37E9C5E1}" type="datetime8">
              <a:rPr lang="fa-IR" smtClean="0">
                <a:solidFill>
                  <a:prstClr val="black">
                    <a:tint val="75000"/>
                  </a:prstClr>
                </a:solidFill>
              </a:rPr>
              <a:pPr/>
              <a:t>16/اکتبر/3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212590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87575-9DEF-4B02-AF6C-BF48FBC505CE}" type="datetime8">
              <a:rPr lang="fa-IR" smtClean="0">
                <a:solidFill>
                  <a:prstClr val="black">
                    <a:tint val="75000"/>
                  </a:prstClr>
                </a:solidFill>
              </a:rPr>
              <a:pPr/>
              <a:t>16/اکتبر/3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6485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4DD8C-A49F-4DF6-8FB5-1BA431F53F94}"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98409-D69E-4986-BEB7-877FBAD9323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6872F-5920-4466-82B3-C64E7AF0B377}" type="datetime8">
              <a:rPr lang="fa-IR" smtClean="0">
                <a:solidFill>
                  <a:prstClr val="black">
                    <a:tint val="75000"/>
                  </a:prstClr>
                </a:solidFill>
              </a:rPr>
              <a:pPr/>
              <a:t>16/اکتبر/3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27818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D94D2-1802-4FD8-9303-7ABF3A4AF220}" type="datetime8">
              <a:rPr lang="fa-IR" smtClean="0">
                <a:solidFill>
                  <a:prstClr val="black">
                    <a:tint val="75000"/>
                  </a:prstClr>
                </a:solidFill>
              </a:rPr>
              <a:pPr/>
              <a:t>16/اکتبر/3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91553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EEC5D-DA75-4900-AF90-94FE28FBD71C}" type="datetime8">
              <a:rPr lang="fa-IR" smtClean="0">
                <a:solidFill>
                  <a:prstClr val="black">
                    <a:tint val="75000"/>
                  </a:prstClr>
                </a:solidFill>
              </a:rPr>
              <a:pPr/>
              <a:t>16/اکتبر/3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01412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8B55A6D-D53E-47D1-A85E-62DC0BCD6A01}" type="slidenum">
              <a:rPr lang="ar-SA" smtClean="0">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596294456"/>
      </p:ext>
    </p:extLst>
  </p:cSld>
  <p:clrMapOvr>
    <a:masterClrMapping/>
  </p:clrMapOvr>
  <p:transition spd="med">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067DEFF-8048-45F4-A140-E44FE0C74A47}" type="slidenum">
              <a:rPr lang="ar-SA" smtClean="0">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300290202"/>
      </p:ext>
    </p:extLst>
  </p:cSld>
  <p:clrMapOvr>
    <a:masterClrMapping/>
  </p:clrMapOvr>
  <p:transition spd="med">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87845B6-32E1-4820-B344-269954DA0019}" type="slidenum">
              <a:rPr lang="ar-SA" smtClean="0">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53523606"/>
      </p:ext>
    </p:extLst>
  </p:cSld>
  <p:clrMapOvr>
    <a:masterClrMapping/>
  </p:clrMapOvr>
  <p:transition spd="med">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36963AEA-881B-4DF9-8C40-8FB764F81CA4}" type="slidenum">
              <a:rPr lang="ar-SA" smtClean="0">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1023204915"/>
      </p:ext>
    </p:extLst>
  </p:cSld>
  <p:clrMapOvr>
    <a:masterClrMapping/>
  </p:clrMapOvr>
  <p:transition spd="med">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917D790B-22B3-47F4-BB3A-CEC361007997}" type="slidenum">
              <a:rPr lang="ar-SA" smtClean="0">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052175512"/>
      </p:ext>
    </p:extLst>
  </p:cSld>
  <p:clrMapOvr>
    <a:masterClrMapping/>
  </p:clrMapOvr>
  <p:transition spd="med">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125DAE2D-00D7-408D-8CBF-3351FA733321}" type="slidenum">
              <a:rPr lang="ar-SA" smtClean="0">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596242666"/>
      </p:ext>
    </p:extLst>
  </p:cSld>
  <p:clrMapOvr>
    <a:masterClrMapping/>
  </p:clrMapOvr>
  <p:transition spd="med">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1486B4F-2644-40EB-BE5A-E6D292C096CE}" type="slidenum">
              <a:rPr lang="ar-SA" smtClean="0">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1225284094"/>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4DD8C-A49F-4DF6-8FB5-1BA431F53F94}" type="datetimeFigureOut">
              <a:rPr lang="en-US" smtClean="0"/>
              <a:pPr/>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98409-D69E-4986-BEB7-877FBAD9323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D7A88C63-8859-4D22-9A51-2A3FDF687210}" type="slidenum">
              <a:rPr lang="ar-SA" smtClean="0">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861441599"/>
      </p:ext>
    </p:extLst>
  </p:cSld>
  <p:clrMapOvr>
    <a:masterClrMapping/>
  </p:clrMapOvr>
  <p:transition spd="med">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D2E74F47-2269-417E-9ACF-01806B4DAFF1}" type="slidenum">
              <a:rPr lang="ar-SA" smtClean="0">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3344091527"/>
      </p:ext>
    </p:extLst>
  </p:cSld>
  <p:clrMapOvr>
    <a:masterClrMapping/>
  </p:clrMapOvr>
  <p:transition spd="med">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BD318F3-F6B2-4901-B60B-CD9E4DC79D43}" type="slidenum">
              <a:rPr lang="ar-SA" smtClean="0">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8460787"/>
      </p:ext>
    </p:extLst>
  </p:cSld>
  <p:clrMapOvr>
    <a:masterClrMapping/>
  </p:clrMapOvr>
  <p:transition spd="med">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CA3AAFE2-AE4E-4825-A7E4-67BFFF7C49D3}" type="slidenum">
              <a:rPr lang="ar-SA" smtClean="0">
                <a:solidFill>
                  <a:srgbClr val="FFFFFF"/>
                </a:solidFill>
              </a:rPr>
              <a:pPr>
                <a:defRPr/>
              </a:pPr>
              <a:t>‹#›</a:t>
            </a:fld>
            <a:endParaRPr lang="en-US">
              <a:solidFill>
                <a:srgbClr val="FFFFFF"/>
              </a:solidFill>
            </a:endParaRPr>
          </a:p>
        </p:txBody>
      </p:sp>
    </p:spTree>
    <p:extLst>
      <p:ext uri="{BB962C8B-B14F-4D97-AF65-F5344CB8AC3E}">
        <p14:creationId xmlns="" xmlns:p14="http://schemas.microsoft.com/office/powerpoint/2010/main" val="2170623167"/>
      </p:ext>
    </p:extLst>
  </p:cSld>
  <p:clrMapOvr>
    <a:masterClrMapping/>
  </p:clrMapOvr>
  <p:transition spd="med">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84DD8C-A49F-4DF6-8FB5-1BA431F53F94}"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98409-D69E-4986-BEB7-877FBAD932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84DD8C-A49F-4DF6-8FB5-1BA431F53F94}" type="datetimeFigureOut">
              <a:rPr lang="en-US" smtClean="0"/>
              <a:pPr/>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98409-D69E-4986-BEB7-877FBAD932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84DD8C-A49F-4DF6-8FB5-1BA431F53F94}" type="datetimeFigureOut">
              <a:rPr lang="en-US" smtClean="0"/>
              <a:pPr/>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98409-D69E-4986-BEB7-877FBAD932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4DD8C-A49F-4DF6-8FB5-1BA431F53F94}" type="datetimeFigureOut">
              <a:rPr lang="en-US" smtClean="0"/>
              <a:pPr/>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98409-D69E-4986-BEB7-877FBAD932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4DD8C-A49F-4DF6-8FB5-1BA431F53F94}"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98409-D69E-4986-BEB7-877FBAD932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4DD8C-A49F-4DF6-8FB5-1BA431F53F94}" type="datetimeFigureOut">
              <a:rPr lang="en-US" smtClean="0"/>
              <a:pPr/>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98409-D69E-4986-BEB7-877FBAD932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4DD8C-A49F-4DF6-8FB5-1BA431F53F94}" type="datetimeFigureOut">
              <a:rPr lang="en-US" smtClean="0"/>
              <a:pPr/>
              <a:t>10/3/2016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98409-D69E-4986-BEB7-877FBAD932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F796F-A0F8-47CB-A2C4-9F2FA996E004}" type="datetime8">
              <a:rPr lang="fa-IR" smtClean="0">
                <a:solidFill>
                  <a:prstClr val="black">
                    <a:tint val="75000"/>
                  </a:prstClr>
                </a:solidFill>
              </a:rPr>
              <a:pPr/>
              <a:t>16/اکتبر/3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0C818-9B36-4FC5-B595-7C7E533EC0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255051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4DD8C-A49F-4DF6-8FB5-1BA431F53F94}" type="datetimeFigureOut">
              <a:rPr lang="en-US" smtClean="0"/>
              <a:pPr/>
              <a:t>10/3/2016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98409-D69E-4986-BEB7-877FBAD93232}" type="slidenum">
              <a:rPr lang="en-US" smtClean="0"/>
              <a:pPr/>
              <a:t>‹#›</a:t>
            </a:fld>
            <a:endParaRPr lang="en-US"/>
          </a:p>
        </p:txBody>
      </p:sp>
    </p:spTree>
    <p:extLst>
      <p:ext uri="{BB962C8B-B14F-4D97-AF65-F5344CB8AC3E}">
        <p14:creationId xmlns="" xmlns:p14="http://schemas.microsoft.com/office/powerpoint/2010/main" val="39951184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1054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fontAlgn="base">
              <a:spcAft>
                <a:spcPct val="0"/>
              </a:spcAft>
              <a:defRPr/>
            </a:pPr>
            <a:r>
              <a:rPr lang="fa-IR" sz="3600" b="1" dirty="0">
                <a:solidFill>
                  <a:srgbClr val="FF0000"/>
                </a:solidFill>
                <a:latin typeface="Arial" pitchFamily="34" charset="0"/>
                <a:cs typeface="B Zar" panose="00000400000000000000" pitchFamily="2" charset="-78"/>
              </a:rPr>
              <a:t>شبکه هاي مراقبت</a:t>
            </a:r>
            <a:r>
              <a:rPr lang="fa-IR" sz="1800" b="1" dirty="0">
                <a:solidFill>
                  <a:srgbClr val="FF0000"/>
                </a:solidFill>
                <a:latin typeface="Arial" pitchFamily="34" charset="0"/>
                <a:cs typeface="B Zar" panose="00000400000000000000" pitchFamily="2" charset="-78"/>
              </a:rPr>
              <a:t/>
            </a:r>
            <a:br>
              <a:rPr lang="fa-IR" sz="1800" b="1" dirty="0">
                <a:solidFill>
                  <a:srgbClr val="FF0000"/>
                </a:solidFill>
                <a:latin typeface="Arial" pitchFamily="34" charset="0"/>
                <a:cs typeface="B Zar" panose="00000400000000000000" pitchFamily="2" charset="-78"/>
              </a:rPr>
            </a:br>
            <a:endParaRPr lang="en-US" dirty="0"/>
          </a:p>
        </p:txBody>
      </p:sp>
      <p:sp>
        <p:nvSpPr>
          <p:cNvPr id="3" name="Content Placeholder 2"/>
          <p:cNvSpPr>
            <a:spLocks noGrp="1"/>
          </p:cNvSpPr>
          <p:nvPr>
            <p:ph idx="1"/>
          </p:nvPr>
        </p:nvSpPr>
        <p:spPr/>
        <p:txBody>
          <a:bodyPr>
            <a:normAutofit/>
          </a:bodyPr>
          <a:lstStyle/>
          <a:p>
            <a:pPr marL="0" lvl="0" indent="0" algn="just" rtl="1" fontAlgn="base">
              <a:spcBef>
                <a:spcPct val="50000"/>
              </a:spcBef>
              <a:spcAft>
                <a:spcPct val="0"/>
              </a:spcAft>
              <a:buNone/>
              <a:defRPr/>
            </a:pPr>
            <a:r>
              <a:rPr lang="ar-SA" dirty="0">
                <a:latin typeface="Times New Roman" pitchFamily="18" charset="0"/>
                <a:cs typeface="B Zar" panose="00000400000000000000" pitchFamily="2" charset="-78"/>
              </a:rPr>
              <a:t>اين شبکه ها، رکن اصلي مبارزه منطقي با آفات بوده و به عنوان سخت افزار و بازوي عملياتي و اطلاعاتي نظام پيش آگاهي و مديريت پايش محسوب مي شوند</a:t>
            </a:r>
            <a:r>
              <a:rPr lang="ar-SA" dirty="0">
                <a:latin typeface="Arial" pitchFamily="34" charset="0"/>
                <a:cs typeface="B Zar" panose="00000400000000000000" pitchFamily="2" charset="-78"/>
              </a:rPr>
              <a:t> </a:t>
            </a:r>
            <a:r>
              <a:rPr lang="en-US" dirty="0" smtClean="0">
                <a:latin typeface="Arial" pitchFamily="34" charset="0"/>
                <a:cs typeface="B Zar" panose="00000400000000000000" pitchFamily="2" charset="-78"/>
              </a:rPr>
              <a:t>.</a:t>
            </a:r>
            <a:endParaRPr lang="en-US" dirty="0">
              <a:latin typeface="Arial" pitchFamily="34" charset="0"/>
              <a:cs typeface="B Zar" panose="00000400000000000000" pitchFamily="2" charset="-78"/>
            </a:endParaRPr>
          </a:p>
          <a:p>
            <a:pPr algn="just"/>
            <a:endParaRPr lang="en-US" dirty="0">
              <a:cs typeface="B Zar" panose="00000400000000000000" pitchFamily="2" charset="-78"/>
            </a:endParaRPr>
          </a:p>
        </p:txBody>
      </p:sp>
    </p:spTree>
    <p:extLst>
      <p:ext uri="{BB962C8B-B14F-4D97-AF65-F5344CB8AC3E}">
        <p14:creationId xmlns="" xmlns:p14="http://schemas.microsoft.com/office/powerpoint/2010/main" val="419140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altLang="en-US" sz="3600" b="1" dirty="0">
                <a:solidFill>
                  <a:srgbClr val="FF0000"/>
                </a:solidFill>
                <a:latin typeface="Arial" pitchFamily="34" charset="0"/>
                <a:cs typeface="B Zar" panose="00000400000000000000" pitchFamily="2" charset="-78"/>
              </a:rPr>
              <a:t>Forecasting</a:t>
            </a:r>
            <a:r>
              <a:rPr lang="en-US" altLang="en-US" sz="3600" b="1" dirty="0" smtClean="0">
                <a:solidFill>
                  <a:srgbClr val="FF0000"/>
                </a:solidFill>
                <a:latin typeface="Arial" pitchFamily="34" charset="0"/>
                <a:cs typeface="B Zar" panose="00000400000000000000" pitchFamily="2" charset="-78"/>
              </a:rPr>
              <a:t>  </a:t>
            </a:r>
            <a:r>
              <a:rPr lang="fa-IR" altLang="en-US" sz="3600" b="1" dirty="0" smtClean="0">
                <a:solidFill>
                  <a:srgbClr val="FF0000"/>
                </a:solidFill>
                <a:latin typeface="Arial" pitchFamily="34" charset="0"/>
                <a:cs typeface="B Zar" panose="00000400000000000000" pitchFamily="2" charset="-78"/>
              </a:rPr>
              <a:t>پيش آگاهي</a:t>
            </a:r>
            <a:endParaRPr lang="en-US" b="1" dirty="0">
              <a:solidFill>
                <a:srgbClr val="FF0000"/>
              </a:solidFill>
              <a:cs typeface="B Zar" panose="00000400000000000000" pitchFamily="2" charset="-78"/>
            </a:endParaRPr>
          </a:p>
        </p:txBody>
      </p:sp>
      <p:sp>
        <p:nvSpPr>
          <p:cNvPr id="3" name="Content Placeholder 2"/>
          <p:cNvSpPr>
            <a:spLocks noGrp="1"/>
          </p:cNvSpPr>
          <p:nvPr>
            <p:ph idx="1"/>
          </p:nvPr>
        </p:nvSpPr>
        <p:spPr>
          <a:xfrm>
            <a:off x="152400" y="1600200"/>
            <a:ext cx="8686800" cy="4525963"/>
          </a:xfrm>
        </p:spPr>
        <p:txBody>
          <a:bodyPr>
            <a:normAutofit/>
          </a:bodyPr>
          <a:lstStyle/>
          <a:p>
            <a:pPr marL="0" lvl="0" indent="0" algn="r" rtl="1" fontAlgn="base">
              <a:lnSpc>
                <a:spcPct val="150000"/>
              </a:lnSpc>
              <a:spcBef>
                <a:spcPct val="50000"/>
              </a:spcBef>
              <a:spcAft>
                <a:spcPct val="0"/>
              </a:spcAft>
              <a:buNone/>
            </a:pPr>
            <a:r>
              <a:rPr lang="fa-IR" altLang="en-US" dirty="0">
                <a:solidFill>
                  <a:srgbClr val="000000"/>
                </a:solidFill>
                <a:latin typeface="Arial" pitchFamily="34" charset="0"/>
                <a:cs typeface="B Zar" panose="00000400000000000000" pitchFamily="2" charset="-78"/>
              </a:rPr>
              <a:t>پيش بيني جمعيت آفت با در نظر گرفتن عوامل موثر در رشد جمعيت براي پيش گويي وضعيت آفت را </a:t>
            </a:r>
            <a:r>
              <a:rPr lang="fa-IR" altLang="en-US" dirty="0" smtClean="0">
                <a:solidFill>
                  <a:srgbClr val="000000"/>
                </a:solidFill>
                <a:latin typeface="Arial" pitchFamily="34" charset="0"/>
                <a:cs typeface="B Zar" panose="00000400000000000000" pitchFamily="2" charset="-78"/>
              </a:rPr>
              <a:t> </a:t>
            </a:r>
            <a:r>
              <a:rPr lang="fa-IR" altLang="en-US" dirty="0" smtClean="0">
                <a:solidFill>
                  <a:srgbClr val="0000FF"/>
                </a:solidFill>
                <a:latin typeface="Arial" pitchFamily="34" charset="0"/>
                <a:cs typeface="B Zar" panose="00000400000000000000" pitchFamily="2" charset="-78"/>
              </a:rPr>
              <a:t>پيش </a:t>
            </a:r>
            <a:r>
              <a:rPr lang="fa-IR" altLang="en-US" dirty="0">
                <a:solidFill>
                  <a:srgbClr val="0000FF"/>
                </a:solidFill>
                <a:latin typeface="Arial" pitchFamily="34" charset="0"/>
                <a:cs typeface="B Zar" panose="00000400000000000000" pitchFamily="2" charset="-78"/>
              </a:rPr>
              <a:t>آگاهي يا </a:t>
            </a:r>
            <a:r>
              <a:rPr lang="en-US" altLang="en-US" b="1" dirty="0">
                <a:solidFill>
                  <a:srgbClr val="0000FF"/>
                </a:solidFill>
                <a:latin typeface="Arial" pitchFamily="34" charset="0"/>
                <a:cs typeface="B Zar" panose="00000400000000000000" pitchFamily="2" charset="-78"/>
              </a:rPr>
              <a:t>Forecasting</a:t>
            </a:r>
            <a:r>
              <a:rPr lang="fa-IR" altLang="en-US" dirty="0">
                <a:solidFill>
                  <a:srgbClr val="000000"/>
                </a:solidFill>
                <a:latin typeface="Arial" pitchFamily="34" charset="0"/>
                <a:cs typeface="B Zar" panose="00000400000000000000" pitchFamily="2" charset="-78"/>
              </a:rPr>
              <a:t> </a:t>
            </a:r>
            <a:r>
              <a:rPr lang="fa-IR" altLang="en-US" dirty="0" smtClean="0">
                <a:solidFill>
                  <a:srgbClr val="000000"/>
                </a:solidFill>
                <a:latin typeface="Arial" pitchFamily="34" charset="0"/>
                <a:cs typeface="B Zar" panose="00000400000000000000" pitchFamily="2" charset="-78"/>
              </a:rPr>
              <a:t>گويند</a:t>
            </a:r>
            <a:r>
              <a:rPr lang="en-US" altLang="en-US" dirty="0" smtClean="0">
                <a:solidFill>
                  <a:srgbClr val="000000"/>
                </a:solidFill>
                <a:latin typeface="Arial" pitchFamily="34" charset="0"/>
                <a:cs typeface="B Zar" panose="00000400000000000000" pitchFamily="2" charset="-78"/>
              </a:rPr>
              <a:t> </a:t>
            </a:r>
            <a:r>
              <a:rPr lang="fa-IR" altLang="en-US" dirty="0" smtClean="0">
                <a:solidFill>
                  <a:srgbClr val="000000"/>
                </a:solidFill>
                <a:latin typeface="Arial" pitchFamily="34" charset="0"/>
                <a:cs typeface="B Zar" panose="00000400000000000000" pitchFamily="2" charset="-78"/>
              </a:rPr>
              <a:t>.</a:t>
            </a:r>
          </a:p>
          <a:p>
            <a:pPr marL="0" lvl="0" indent="0" algn="justLow" rtl="1" fontAlgn="base">
              <a:lnSpc>
                <a:spcPct val="150000"/>
              </a:lnSpc>
              <a:spcBef>
                <a:spcPct val="0"/>
              </a:spcBef>
              <a:spcAft>
                <a:spcPct val="0"/>
              </a:spcAft>
              <a:buNone/>
            </a:pPr>
            <a:r>
              <a:rPr lang="fa-IR" altLang="en-US" sz="2800" dirty="0">
                <a:solidFill>
                  <a:srgbClr val="000000"/>
                </a:solidFill>
                <a:latin typeface="Arial" pitchFamily="34" charset="0"/>
                <a:cs typeface="B Zar" panose="00000400000000000000" pitchFamily="2" charset="-78"/>
              </a:rPr>
              <a:t>نمونه برداری به عنوان يکي از پايه هاي </a:t>
            </a:r>
            <a:r>
              <a:rPr lang="fa-IR" altLang="en-US" dirty="0">
                <a:solidFill>
                  <a:srgbClr val="0000FF"/>
                </a:solidFill>
                <a:latin typeface="Arial" pitchFamily="34" charset="0"/>
                <a:cs typeface="B Zar" panose="00000400000000000000" pitchFamily="2" charset="-78"/>
              </a:rPr>
              <a:t>پيش آگاهي </a:t>
            </a:r>
            <a:r>
              <a:rPr lang="fa-IR" altLang="en-US" dirty="0" smtClean="0">
                <a:latin typeface="Arial" pitchFamily="34" charset="0"/>
                <a:cs typeface="B Zar" panose="00000400000000000000" pitchFamily="2" charset="-78"/>
              </a:rPr>
              <a:t>است</a:t>
            </a:r>
            <a:endParaRPr lang="fa-IR" altLang="en-US" sz="2800" dirty="0">
              <a:latin typeface="Arial" pitchFamily="34" charset="0"/>
              <a:cs typeface="B Zar" panose="00000400000000000000" pitchFamily="2" charset="-78"/>
            </a:endParaRPr>
          </a:p>
          <a:p>
            <a:pPr marL="0" lvl="0" indent="0" algn="justLow" rtl="1" fontAlgn="base">
              <a:lnSpc>
                <a:spcPct val="150000"/>
              </a:lnSpc>
              <a:spcBef>
                <a:spcPct val="0"/>
              </a:spcBef>
              <a:spcAft>
                <a:spcPct val="0"/>
              </a:spcAft>
              <a:buNone/>
            </a:pPr>
            <a:endParaRPr lang="fa-IR" altLang="en-US" sz="2800" dirty="0">
              <a:solidFill>
                <a:srgbClr val="000000"/>
              </a:solidFill>
              <a:latin typeface="Arial" pitchFamily="34" charset="0"/>
              <a:cs typeface="B Zar" panose="00000400000000000000" pitchFamily="2" charset="-78"/>
            </a:endParaRPr>
          </a:p>
          <a:p>
            <a:pPr marL="0" indent="0">
              <a:buNone/>
            </a:pPr>
            <a:endParaRPr lang="fa-IR" dirty="0" smtClean="0"/>
          </a:p>
        </p:txBody>
      </p:sp>
    </p:spTree>
    <p:extLst>
      <p:ext uri="{BB962C8B-B14F-4D97-AF65-F5344CB8AC3E}">
        <p14:creationId xmlns="" xmlns:p14="http://schemas.microsoft.com/office/powerpoint/2010/main" val="253106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rtl="1" fontAlgn="base">
              <a:spcBef>
                <a:spcPct val="50000"/>
              </a:spcBef>
              <a:spcAft>
                <a:spcPct val="0"/>
              </a:spcAft>
            </a:pPr>
            <a:r>
              <a:rPr lang="ar-SA" altLang="en-US" sz="3600" b="1" dirty="0">
                <a:solidFill>
                  <a:srgbClr val="FF0000"/>
                </a:solidFill>
                <a:latin typeface="Times New Roman" pitchFamily="18" charset="0"/>
                <a:cs typeface="B Zar" pitchFamily="2" charset="-78"/>
              </a:rPr>
              <a:t>مديريت تلفيقي </a:t>
            </a:r>
            <a:r>
              <a:rPr lang="ar-SA" altLang="en-US" sz="3600" b="1" dirty="0" smtClean="0">
                <a:solidFill>
                  <a:srgbClr val="FF0000"/>
                </a:solidFill>
                <a:latin typeface="Times New Roman" pitchFamily="18" charset="0"/>
                <a:cs typeface="B Zar" pitchFamily="2" charset="-78"/>
              </a:rPr>
              <a:t>آفات</a:t>
            </a:r>
            <a:r>
              <a:rPr lang="en-US" altLang="en-US" sz="3600" b="1" dirty="0" smtClean="0">
                <a:solidFill>
                  <a:srgbClr val="FF0000"/>
                </a:solidFill>
                <a:latin typeface="Times New Roman" pitchFamily="18" charset="0"/>
                <a:cs typeface="B Zar" pitchFamily="2" charset="-78"/>
              </a:rPr>
              <a:t> IPM</a:t>
            </a:r>
            <a:endParaRPr lang="en-US" altLang="en-US" sz="3600" b="1" dirty="0">
              <a:solidFill>
                <a:srgbClr val="FF0000"/>
              </a:solidFill>
              <a:latin typeface="Times New Roman" pitchFamily="18" charset="0"/>
              <a:cs typeface="B Zar" pitchFamily="2" charset="-78"/>
            </a:endParaRPr>
          </a:p>
        </p:txBody>
      </p:sp>
      <p:sp>
        <p:nvSpPr>
          <p:cNvPr id="3" name="Content Placeholder 2"/>
          <p:cNvSpPr>
            <a:spLocks noGrp="1"/>
          </p:cNvSpPr>
          <p:nvPr>
            <p:ph idx="1"/>
          </p:nvPr>
        </p:nvSpPr>
        <p:spPr>
          <a:xfrm>
            <a:off x="228600" y="1600200"/>
            <a:ext cx="8686800" cy="4525963"/>
          </a:xfrm>
        </p:spPr>
        <p:txBody>
          <a:bodyPr/>
          <a:lstStyle/>
          <a:p>
            <a:pPr marL="0" indent="0" algn="just" rtl="1">
              <a:buNone/>
            </a:pPr>
            <a:r>
              <a:rPr lang="fa-IR" altLang="en-US" sz="2800" dirty="0">
                <a:latin typeface="Arial" pitchFamily="34" charset="0"/>
                <a:cs typeface="B Zar" pitchFamily="2" charset="-78"/>
              </a:rPr>
              <a:t>فرايند تصميم سازي در خصوص مديريت کنترل آفات با استفاده از كليه ي </a:t>
            </a:r>
            <a:r>
              <a:rPr lang="en-US" altLang="en-US" sz="2800" dirty="0">
                <a:latin typeface="Arial" pitchFamily="34" charset="0"/>
                <a:cs typeface="B Zar" pitchFamily="2" charset="-78"/>
              </a:rPr>
              <a:t> </a:t>
            </a:r>
            <a:r>
              <a:rPr lang="fa-IR" altLang="en-US" sz="2800" dirty="0">
                <a:latin typeface="Arial" pitchFamily="34" charset="0"/>
                <a:cs typeface="B Zar" pitchFamily="2" charset="-78"/>
              </a:rPr>
              <a:t>راهكارها و استراتژي هاي مبارزه به منظور رساندن جمعيت آفت به زير آستانه ي </a:t>
            </a:r>
            <a:r>
              <a:rPr lang="en-US" altLang="en-US" sz="2800" dirty="0">
                <a:latin typeface="Arial" pitchFamily="34" charset="0"/>
                <a:cs typeface="B Zar" pitchFamily="2" charset="-78"/>
              </a:rPr>
              <a:t> </a:t>
            </a:r>
            <a:r>
              <a:rPr lang="fa-IR" altLang="en-US" sz="2800" dirty="0">
                <a:latin typeface="Arial" pitchFamily="34" charset="0"/>
                <a:cs typeface="B Zar" pitchFamily="2" charset="-78"/>
              </a:rPr>
              <a:t>زيان اقتصادي با ملحوظ داشتن کاهش خطر و حفظ سلامت انسان و محيط زيست</a:t>
            </a:r>
            <a:endParaRPr lang="en-US" dirty="0">
              <a:cs typeface="B Zar" panose="00000400000000000000" pitchFamily="2" charset="-78"/>
            </a:endParaRPr>
          </a:p>
        </p:txBody>
      </p:sp>
    </p:spTree>
    <p:extLst>
      <p:ext uri="{BB962C8B-B14F-4D97-AF65-F5344CB8AC3E}">
        <p14:creationId xmlns="" xmlns:p14="http://schemas.microsoft.com/office/powerpoint/2010/main" val="409776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1"/>
          <p:cNvSpPr>
            <a:spLocks noGrp="1"/>
          </p:cNvSpPr>
          <p:nvPr>
            <p:ph type="title" idx="4294967295"/>
          </p:nvPr>
        </p:nvSpPr>
        <p:spPr>
          <a:xfrm>
            <a:off x="762000" y="228600"/>
            <a:ext cx="7772400" cy="1143000"/>
          </a:xfrm>
        </p:spPr>
        <p:txBody>
          <a:bodyPr/>
          <a:lstStyle/>
          <a:p>
            <a:pPr eaLnBrk="1" hangingPunct="1">
              <a:defRPr/>
            </a:pPr>
            <a:r>
              <a:rPr lang="fa-IR" b="1" dirty="0" smtClean="0">
                <a:solidFill>
                  <a:srgbClr val="FF0000"/>
                </a:solidFill>
                <a:cs typeface="B Zar" panose="00000400000000000000" pitchFamily="2" charset="-78"/>
              </a:rPr>
              <a:t>روند پیش آگاهی</a:t>
            </a:r>
          </a:p>
        </p:txBody>
      </p:sp>
      <p:sp>
        <p:nvSpPr>
          <p:cNvPr id="11267" name="AutoShape 4"/>
          <p:cNvSpPr>
            <a:spLocks noChangeArrowheads="1"/>
          </p:cNvSpPr>
          <p:nvPr/>
        </p:nvSpPr>
        <p:spPr bwMode="auto">
          <a:xfrm>
            <a:off x="1143000" y="1485900"/>
            <a:ext cx="2203450" cy="920750"/>
          </a:xfrm>
          <a:prstGeom prst="flowChartAlternateProcess">
            <a:avLst/>
          </a:prstGeom>
          <a:solidFill>
            <a:srgbClr val="FF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anchor="ctr">
            <a:spAutoFit/>
            <a:flatTx/>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algn="ctr" rtl="1" eaLnBrk="1" fontAlgn="base" hangingPunct="1">
              <a:spcBef>
                <a:spcPct val="50000"/>
              </a:spcBef>
              <a:spcAft>
                <a:spcPct val="0"/>
              </a:spcAft>
              <a:buClrTx/>
              <a:buSzTx/>
              <a:buFontTx/>
              <a:buNone/>
            </a:pPr>
            <a:r>
              <a:rPr lang="ar-SA" altLang="en-US" sz="2400" b="1" smtClean="0">
                <a:solidFill>
                  <a:srgbClr val="FFFFFF"/>
                </a:solidFill>
                <a:latin typeface="Times New Roman" pitchFamily="18" charset="0"/>
                <a:cs typeface="B Zar" pitchFamily="2" charset="-78"/>
              </a:rPr>
              <a:t>اطّلاعات حاصله از شبکه هاي مراقبت </a:t>
            </a:r>
            <a:endParaRPr lang="en-US" altLang="en-US" sz="2400" b="1" smtClean="0">
              <a:solidFill>
                <a:srgbClr val="FFFFFF"/>
              </a:solidFill>
              <a:latin typeface="Times New Roman" pitchFamily="18" charset="0"/>
              <a:cs typeface="B Zar" pitchFamily="2" charset="-78"/>
            </a:endParaRPr>
          </a:p>
        </p:txBody>
      </p:sp>
      <p:sp>
        <p:nvSpPr>
          <p:cNvPr id="11268" name="AutoShape 5"/>
          <p:cNvSpPr>
            <a:spLocks noChangeArrowheads="1"/>
          </p:cNvSpPr>
          <p:nvPr/>
        </p:nvSpPr>
        <p:spPr bwMode="auto">
          <a:xfrm>
            <a:off x="2825750" y="2781300"/>
            <a:ext cx="2203450" cy="920750"/>
          </a:xfrm>
          <a:prstGeom prst="flowChartAlternateProcess">
            <a:avLst/>
          </a:prstGeom>
          <a:solidFill>
            <a:srgbClr val="FF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anchor="ctr">
            <a:spAutoFit/>
            <a:flatTx/>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algn="ctr" rtl="1" eaLnBrk="1" fontAlgn="base" hangingPunct="1">
              <a:spcBef>
                <a:spcPct val="50000"/>
              </a:spcBef>
              <a:spcAft>
                <a:spcPct val="0"/>
              </a:spcAft>
              <a:buClrTx/>
              <a:buSzTx/>
              <a:buFontTx/>
              <a:buNone/>
            </a:pPr>
            <a:r>
              <a:rPr lang="ar-SA" altLang="en-US" sz="2400" b="1" smtClean="0">
                <a:solidFill>
                  <a:srgbClr val="FFFFFF"/>
                </a:solidFill>
                <a:latin typeface="Times New Roman" pitchFamily="18" charset="0"/>
                <a:cs typeface="B Zar" pitchFamily="2" charset="-78"/>
              </a:rPr>
              <a:t>ستادهاي پيش آگاهي </a:t>
            </a:r>
            <a:endParaRPr lang="en-US" altLang="en-US" sz="2400" b="1" smtClean="0">
              <a:solidFill>
                <a:srgbClr val="FFFFFF"/>
              </a:solidFill>
              <a:latin typeface="Times New Roman" pitchFamily="18" charset="0"/>
              <a:cs typeface="B Zar" pitchFamily="2" charset="-78"/>
            </a:endParaRPr>
          </a:p>
        </p:txBody>
      </p:sp>
      <p:sp>
        <p:nvSpPr>
          <p:cNvPr id="11269" name="AutoShape 6"/>
          <p:cNvSpPr>
            <a:spLocks noChangeArrowheads="1"/>
          </p:cNvSpPr>
          <p:nvPr/>
        </p:nvSpPr>
        <p:spPr bwMode="auto">
          <a:xfrm>
            <a:off x="4648200" y="1562100"/>
            <a:ext cx="2203450" cy="920750"/>
          </a:xfrm>
          <a:prstGeom prst="flowChartAlternateProcess">
            <a:avLst/>
          </a:prstGeom>
          <a:solidFill>
            <a:srgbClr val="FF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anchor="ctr">
            <a:spAutoFit/>
            <a:flatTx/>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algn="ctr" rtl="1" eaLnBrk="1" fontAlgn="base" hangingPunct="1">
              <a:spcBef>
                <a:spcPct val="50000"/>
              </a:spcBef>
              <a:spcAft>
                <a:spcPct val="0"/>
              </a:spcAft>
              <a:buClrTx/>
              <a:buSzTx/>
              <a:buFontTx/>
              <a:buNone/>
            </a:pPr>
            <a:r>
              <a:rPr lang="ar-SA" altLang="en-US" sz="2400" b="1" smtClean="0">
                <a:solidFill>
                  <a:srgbClr val="FFFFFF"/>
                </a:solidFill>
                <a:latin typeface="Times New Roman" pitchFamily="18" charset="0"/>
                <a:cs typeface="B Zar" pitchFamily="2" charset="-78"/>
              </a:rPr>
              <a:t>آمار درازمدت هواشناسي </a:t>
            </a:r>
            <a:endParaRPr lang="en-US" altLang="en-US" sz="2400" b="1" smtClean="0">
              <a:solidFill>
                <a:srgbClr val="FFFFFF"/>
              </a:solidFill>
              <a:latin typeface="Times New Roman" pitchFamily="18" charset="0"/>
              <a:cs typeface="B Zar" pitchFamily="2" charset="-78"/>
            </a:endParaRPr>
          </a:p>
        </p:txBody>
      </p:sp>
      <p:sp>
        <p:nvSpPr>
          <p:cNvPr id="11270" name="AutoShape 8"/>
          <p:cNvSpPr>
            <a:spLocks noChangeArrowheads="1"/>
          </p:cNvSpPr>
          <p:nvPr/>
        </p:nvSpPr>
        <p:spPr bwMode="auto">
          <a:xfrm>
            <a:off x="1981200" y="4170363"/>
            <a:ext cx="2368550" cy="1736725"/>
          </a:xfrm>
          <a:prstGeom prst="flowChartAlternateProcess">
            <a:avLst/>
          </a:prstGeom>
          <a:solidFill>
            <a:srgbClr val="FF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anchor="ctr">
            <a:spAutoFit/>
            <a:flatTx/>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algn="ctr" rtl="1" eaLnBrk="1" fontAlgn="base" hangingPunct="1">
              <a:spcBef>
                <a:spcPct val="50000"/>
              </a:spcBef>
              <a:spcAft>
                <a:spcPct val="0"/>
              </a:spcAft>
              <a:buClrTx/>
              <a:buSzTx/>
              <a:buFontTx/>
              <a:buNone/>
            </a:pPr>
            <a:r>
              <a:rPr lang="ar-SA" altLang="en-US" sz="2400" b="1" smtClean="0">
                <a:solidFill>
                  <a:srgbClr val="FFFFFF"/>
                </a:solidFill>
                <a:latin typeface="Times New Roman" pitchFamily="18" charset="0"/>
                <a:cs typeface="B Zar" pitchFamily="2" charset="-78"/>
              </a:rPr>
              <a:t>تصميم گيري در چهارچوب مديريت تلفيقي آفات، </a:t>
            </a:r>
            <a:r>
              <a:rPr lang="en-US" altLang="en-US" sz="2400" b="1" smtClean="0">
                <a:solidFill>
                  <a:srgbClr val="FFFFFF"/>
                </a:solidFill>
                <a:latin typeface="Times New Roman" pitchFamily="18" charset="0"/>
                <a:cs typeface="B Zar" pitchFamily="2" charset="-78"/>
              </a:rPr>
              <a:t>IPM</a:t>
            </a:r>
            <a:r>
              <a:rPr lang="ar-SA" altLang="en-US" sz="2400" b="1" smtClean="0">
                <a:solidFill>
                  <a:srgbClr val="FFFFFF"/>
                </a:solidFill>
                <a:latin typeface="Times New Roman" pitchFamily="18" charset="0"/>
                <a:cs typeface="B Zar" pitchFamily="2" charset="-78"/>
              </a:rPr>
              <a:t> )</a:t>
            </a:r>
            <a:endParaRPr lang="en-US" altLang="en-US" sz="2400" b="1" smtClean="0">
              <a:solidFill>
                <a:srgbClr val="FFFFFF"/>
              </a:solidFill>
              <a:latin typeface="Times New Roman" pitchFamily="18" charset="0"/>
              <a:cs typeface="B Zar" pitchFamily="2" charset="-78"/>
            </a:endParaRPr>
          </a:p>
        </p:txBody>
      </p:sp>
      <p:sp>
        <p:nvSpPr>
          <p:cNvPr id="11271" name="AutoShape 9"/>
          <p:cNvSpPr>
            <a:spLocks noChangeArrowheads="1"/>
          </p:cNvSpPr>
          <p:nvPr/>
        </p:nvSpPr>
        <p:spPr bwMode="auto">
          <a:xfrm>
            <a:off x="5105400" y="3856038"/>
            <a:ext cx="2178050" cy="511175"/>
          </a:xfrm>
          <a:prstGeom prst="flowChartAlternateProcess">
            <a:avLst/>
          </a:prstGeom>
          <a:solidFill>
            <a:srgbClr val="FF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anchor="ctr">
            <a:spAutoFit/>
            <a:flatTx/>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algn="ctr" rtl="1" eaLnBrk="1" fontAlgn="base" hangingPunct="1">
              <a:spcBef>
                <a:spcPct val="50000"/>
              </a:spcBef>
              <a:spcAft>
                <a:spcPct val="0"/>
              </a:spcAft>
              <a:buClrTx/>
              <a:buSzTx/>
              <a:buFontTx/>
              <a:buNone/>
            </a:pPr>
            <a:r>
              <a:rPr lang="ar-SA" altLang="en-US" sz="2400" b="1" smtClean="0">
                <a:solidFill>
                  <a:srgbClr val="FFFFFF"/>
                </a:solidFill>
                <a:latin typeface="Times New Roman" pitchFamily="18" charset="0"/>
                <a:cs typeface="B Zar" pitchFamily="2" charset="-78"/>
              </a:rPr>
              <a:t>تجزيه و تحليل </a:t>
            </a:r>
            <a:endParaRPr lang="en-US" altLang="en-US" sz="2400" b="1" smtClean="0">
              <a:solidFill>
                <a:srgbClr val="FFFFFF"/>
              </a:solidFill>
              <a:latin typeface="Times New Roman" pitchFamily="18" charset="0"/>
              <a:cs typeface="B Zar" pitchFamily="2" charset="-78"/>
            </a:endParaRPr>
          </a:p>
        </p:txBody>
      </p:sp>
      <p:sp>
        <p:nvSpPr>
          <p:cNvPr id="11272" name="AutoShape 10"/>
          <p:cNvSpPr>
            <a:spLocks noChangeArrowheads="1"/>
          </p:cNvSpPr>
          <p:nvPr/>
        </p:nvSpPr>
        <p:spPr bwMode="auto">
          <a:xfrm>
            <a:off x="5486400" y="4991100"/>
            <a:ext cx="2203450" cy="920750"/>
          </a:xfrm>
          <a:prstGeom prst="flowChartAlternateProcess">
            <a:avLst/>
          </a:prstGeom>
          <a:solidFill>
            <a:srgbClr val="FF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00"/>
            </a:extrusionClr>
          </a:sp3d>
        </p:spPr>
        <p:txBody>
          <a:bodyPr anchor="ctr">
            <a:spAutoFit/>
            <a:flatTx/>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algn="ctr" rtl="1" eaLnBrk="1" fontAlgn="base" hangingPunct="1">
              <a:spcBef>
                <a:spcPct val="50000"/>
              </a:spcBef>
              <a:spcAft>
                <a:spcPct val="0"/>
              </a:spcAft>
              <a:buClrTx/>
              <a:buSzTx/>
              <a:buFontTx/>
              <a:buNone/>
            </a:pPr>
            <a:r>
              <a:rPr lang="ar-SA" altLang="en-US" sz="2400" b="1" smtClean="0">
                <a:solidFill>
                  <a:srgbClr val="FFFFFF"/>
                </a:solidFill>
                <a:latin typeface="Times New Roman" pitchFamily="18" charset="0"/>
                <a:cs typeface="B Zar" pitchFamily="2" charset="-78"/>
              </a:rPr>
              <a:t>اطّلاع به مناطق وبهره برداران </a:t>
            </a:r>
            <a:endParaRPr lang="en-US" altLang="en-US" sz="2400" b="1" smtClean="0">
              <a:solidFill>
                <a:srgbClr val="FFFFFF"/>
              </a:solidFill>
              <a:latin typeface="Times New Roman" pitchFamily="18" charset="0"/>
              <a:cs typeface="B Zar" pitchFamily="2" charset="-78"/>
            </a:endParaRPr>
          </a:p>
        </p:txBody>
      </p:sp>
      <p:sp>
        <p:nvSpPr>
          <p:cNvPr id="11273" name="AutoShape 11"/>
          <p:cNvSpPr>
            <a:spLocks noChangeArrowheads="1"/>
          </p:cNvSpPr>
          <p:nvPr/>
        </p:nvSpPr>
        <p:spPr bwMode="auto">
          <a:xfrm rot="3894694">
            <a:off x="3243263" y="2344738"/>
            <a:ext cx="533400" cy="381000"/>
          </a:xfrm>
          <a:prstGeom prst="rightArrow">
            <a:avLst>
              <a:gd name="adj1" fmla="val 50056"/>
              <a:gd name="adj2" fmla="val 47159"/>
            </a:avLst>
          </a:prstGeom>
          <a:solidFill>
            <a:srgbClr val="000080"/>
          </a:solidFill>
          <a:ln w="9525">
            <a:solidFill>
              <a:srgbClr val="000080"/>
            </a:solidFill>
            <a:miter lim="800000"/>
            <a:headEnd/>
            <a:tailEnd/>
          </a:ln>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eaLnBrk="1" fontAlgn="base" hangingPunct="1">
              <a:spcBef>
                <a:spcPct val="0"/>
              </a:spcBef>
              <a:spcAft>
                <a:spcPct val="0"/>
              </a:spcAft>
              <a:buClrTx/>
              <a:buSzTx/>
              <a:buFontTx/>
              <a:buNone/>
            </a:pPr>
            <a:endParaRPr lang="fa-IR" altLang="en-US" sz="1800" smtClean="0">
              <a:solidFill>
                <a:srgbClr val="FFFFFF"/>
              </a:solidFill>
              <a:latin typeface="Arial" pitchFamily="34" charset="0"/>
              <a:cs typeface="B Badr" pitchFamily="2" charset="-78"/>
            </a:endParaRPr>
          </a:p>
        </p:txBody>
      </p:sp>
      <p:sp>
        <p:nvSpPr>
          <p:cNvPr id="11274" name="AutoShape 12"/>
          <p:cNvSpPr>
            <a:spLocks noChangeArrowheads="1"/>
          </p:cNvSpPr>
          <p:nvPr/>
        </p:nvSpPr>
        <p:spPr bwMode="auto">
          <a:xfrm rot="7329183">
            <a:off x="4114800" y="2338388"/>
            <a:ext cx="533400" cy="381000"/>
          </a:xfrm>
          <a:prstGeom prst="rightArrow">
            <a:avLst>
              <a:gd name="adj1" fmla="val 50056"/>
              <a:gd name="adj2" fmla="val 47159"/>
            </a:avLst>
          </a:prstGeom>
          <a:solidFill>
            <a:srgbClr val="000080"/>
          </a:solidFill>
          <a:ln w="9525">
            <a:solidFill>
              <a:srgbClr val="000080"/>
            </a:solidFill>
            <a:miter lim="800000"/>
            <a:headEnd/>
            <a:tailEnd/>
          </a:ln>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eaLnBrk="1" fontAlgn="base" hangingPunct="1">
              <a:spcBef>
                <a:spcPct val="0"/>
              </a:spcBef>
              <a:spcAft>
                <a:spcPct val="0"/>
              </a:spcAft>
              <a:buClrTx/>
              <a:buSzTx/>
              <a:buFontTx/>
              <a:buNone/>
            </a:pPr>
            <a:endParaRPr lang="fa-IR" altLang="en-US" sz="1800" smtClean="0">
              <a:solidFill>
                <a:srgbClr val="FFFFFF"/>
              </a:solidFill>
              <a:latin typeface="Arial" pitchFamily="34" charset="0"/>
              <a:cs typeface="B Badr" pitchFamily="2" charset="-78"/>
            </a:endParaRPr>
          </a:p>
        </p:txBody>
      </p:sp>
      <p:sp>
        <p:nvSpPr>
          <p:cNvPr id="11275" name="AutoShape 15"/>
          <p:cNvSpPr>
            <a:spLocks noChangeArrowheads="1"/>
          </p:cNvSpPr>
          <p:nvPr/>
        </p:nvSpPr>
        <p:spPr bwMode="auto">
          <a:xfrm rot="5441114">
            <a:off x="4495800" y="3709988"/>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0080"/>
          </a:solidFill>
          <a:ln w="9525">
            <a:solidFill>
              <a:srgbClr val="000080"/>
            </a:solidFill>
            <a:miter lim="800000"/>
            <a:headEnd/>
            <a:tailEnd/>
          </a:ln>
        </p:spPr>
        <p:txBody>
          <a:bodyPr anchor="ctr">
            <a:spAutoFit/>
          </a:bodyPr>
          <a:lstStyle/>
          <a:p>
            <a:pPr algn="r" rtl="1" fontAlgn="base">
              <a:spcBef>
                <a:spcPct val="0"/>
              </a:spcBef>
              <a:spcAft>
                <a:spcPct val="0"/>
              </a:spcAft>
            </a:pPr>
            <a:endParaRPr lang="en-US" smtClean="0">
              <a:solidFill>
                <a:srgbClr val="FFFFFF"/>
              </a:solidFill>
            </a:endParaRPr>
          </a:p>
        </p:txBody>
      </p:sp>
      <p:sp>
        <p:nvSpPr>
          <p:cNvPr id="11276" name="AutoShape 16"/>
          <p:cNvSpPr>
            <a:spLocks noChangeArrowheads="1"/>
          </p:cNvSpPr>
          <p:nvPr/>
        </p:nvSpPr>
        <p:spPr bwMode="auto">
          <a:xfrm rot="10800000">
            <a:off x="4419600" y="4395788"/>
            <a:ext cx="9906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50 h 21600"/>
              <a:gd name="T14" fmla="*/ 18268 w 21600"/>
              <a:gd name="T15" fmla="*/ 9208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50"/>
                </a:lnTo>
                <a:lnTo>
                  <a:pt x="12427" y="2950"/>
                </a:lnTo>
                <a:cubicBezTo>
                  <a:pt x="5564" y="2950"/>
                  <a:pt x="0" y="7073"/>
                  <a:pt x="0" y="12158"/>
                </a:cubicBezTo>
                <a:lnTo>
                  <a:pt x="0" y="21600"/>
                </a:lnTo>
                <a:lnTo>
                  <a:pt x="6396" y="21600"/>
                </a:lnTo>
                <a:lnTo>
                  <a:pt x="6396" y="12158"/>
                </a:lnTo>
                <a:cubicBezTo>
                  <a:pt x="6396" y="10529"/>
                  <a:pt x="9096" y="9208"/>
                  <a:pt x="12427" y="9208"/>
                </a:cubicBezTo>
                <a:lnTo>
                  <a:pt x="15126" y="9208"/>
                </a:lnTo>
                <a:lnTo>
                  <a:pt x="15126" y="12158"/>
                </a:lnTo>
                <a:lnTo>
                  <a:pt x="21600" y="6079"/>
                </a:lnTo>
                <a:close/>
              </a:path>
            </a:pathLst>
          </a:custGeom>
          <a:solidFill>
            <a:srgbClr val="000080"/>
          </a:solidFill>
          <a:ln w="9525">
            <a:solidFill>
              <a:srgbClr val="000080"/>
            </a:solidFill>
            <a:miter lim="800000"/>
            <a:headEnd/>
            <a:tailEnd/>
          </a:ln>
        </p:spPr>
        <p:txBody>
          <a:bodyPr anchor="ctr">
            <a:spAutoFit/>
          </a:bodyPr>
          <a:lstStyle/>
          <a:p>
            <a:pPr algn="r" rtl="1" fontAlgn="base">
              <a:spcBef>
                <a:spcPct val="0"/>
              </a:spcBef>
              <a:spcAft>
                <a:spcPct val="0"/>
              </a:spcAft>
            </a:pPr>
            <a:endParaRPr lang="en-US" smtClean="0">
              <a:solidFill>
                <a:srgbClr val="FFFFFF"/>
              </a:solidFill>
            </a:endParaRPr>
          </a:p>
        </p:txBody>
      </p:sp>
      <p:sp>
        <p:nvSpPr>
          <p:cNvPr id="11277" name="AutoShape 17"/>
          <p:cNvSpPr>
            <a:spLocks noChangeArrowheads="1"/>
          </p:cNvSpPr>
          <p:nvPr/>
        </p:nvSpPr>
        <p:spPr bwMode="auto">
          <a:xfrm rot="1420427">
            <a:off x="4343400" y="5233988"/>
            <a:ext cx="1143000" cy="381000"/>
          </a:xfrm>
          <a:prstGeom prst="rightArrow">
            <a:avLst>
              <a:gd name="adj1" fmla="val 50056"/>
              <a:gd name="adj2" fmla="val 101056"/>
            </a:avLst>
          </a:prstGeom>
          <a:solidFill>
            <a:srgbClr val="000080"/>
          </a:solidFill>
          <a:ln w="9525">
            <a:solidFill>
              <a:srgbClr val="000080"/>
            </a:solidFill>
            <a:miter lim="800000"/>
            <a:headEnd/>
            <a:tailEnd/>
          </a:ln>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eaLnBrk="1" fontAlgn="base" hangingPunct="1">
              <a:spcBef>
                <a:spcPct val="0"/>
              </a:spcBef>
              <a:spcAft>
                <a:spcPct val="0"/>
              </a:spcAft>
              <a:buClrTx/>
              <a:buSzTx/>
              <a:buFontTx/>
              <a:buNone/>
            </a:pPr>
            <a:endParaRPr lang="fa-IR" altLang="en-US" sz="1800" smtClean="0">
              <a:solidFill>
                <a:srgbClr val="FFFFFF"/>
              </a:solidFill>
              <a:latin typeface="Arial" pitchFamily="34" charset="0"/>
              <a:cs typeface="B Badr" pitchFamily="2" charset="-78"/>
            </a:endParaRPr>
          </a:p>
        </p:txBody>
      </p:sp>
      <p:sp>
        <p:nvSpPr>
          <p:cNvPr id="11278" name="Text Box 18"/>
          <p:cNvSpPr txBox="1">
            <a:spLocks noChangeArrowheads="1"/>
          </p:cNvSpPr>
          <p:nvPr/>
        </p:nvSpPr>
        <p:spPr bwMode="auto">
          <a:xfrm>
            <a:off x="5867400" y="2719388"/>
            <a:ext cx="2743200"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algn="ctr" rtl="1" eaLnBrk="1" fontAlgn="base" hangingPunct="1">
              <a:spcBef>
                <a:spcPct val="50000"/>
              </a:spcBef>
              <a:spcAft>
                <a:spcPct val="0"/>
              </a:spcAft>
              <a:buClrTx/>
              <a:buSzTx/>
              <a:buFontTx/>
              <a:buNone/>
            </a:pPr>
            <a:r>
              <a:rPr lang="ar-SA" altLang="en-US" sz="1800" b="1" smtClean="0">
                <a:solidFill>
                  <a:srgbClr val="FFFFFF"/>
                </a:solidFill>
                <a:latin typeface="Times New Roman" pitchFamily="18" charset="0"/>
                <a:cs typeface="B Zar" pitchFamily="2" charset="-78"/>
              </a:rPr>
              <a:t>ستادهاي پيش آگاهي مرکّب از کارشناسان مجرب شبکه هاي مراقبت و محققان ذيربط است</a:t>
            </a:r>
            <a:r>
              <a:rPr lang="ar-SA" altLang="en-US" sz="1800" b="1" smtClean="0">
                <a:solidFill>
                  <a:srgbClr val="FFFFFF"/>
                </a:solidFill>
                <a:latin typeface="Arial" pitchFamily="34" charset="0"/>
                <a:cs typeface="B Zar" pitchFamily="2" charset="-78"/>
              </a:rPr>
              <a:t> </a:t>
            </a:r>
            <a:endParaRPr lang="en-US" altLang="en-US" sz="1800" b="1" smtClean="0">
              <a:solidFill>
                <a:srgbClr val="FFFFFF"/>
              </a:solidFill>
              <a:latin typeface="Arial" pitchFamily="34" charset="0"/>
              <a:cs typeface="B Zar" pitchFamily="2" charset="-78"/>
            </a:endParaRPr>
          </a:p>
        </p:txBody>
      </p:sp>
      <p:sp>
        <p:nvSpPr>
          <p:cNvPr id="11279" name="Line 19"/>
          <p:cNvSpPr>
            <a:spLocks noChangeShapeType="1"/>
          </p:cNvSpPr>
          <p:nvPr/>
        </p:nvSpPr>
        <p:spPr bwMode="auto">
          <a:xfrm>
            <a:off x="5257800" y="3100388"/>
            <a:ext cx="457200" cy="0"/>
          </a:xfrm>
          <a:prstGeom prst="line">
            <a:avLst/>
          </a:prstGeom>
          <a:noFill/>
          <a:ln w="38100">
            <a:solidFill>
              <a:srgbClr val="000080"/>
            </a:solidFill>
            <a:round/>
            <a:headEnd/>
            <a:tailEnd/>
          </a:ln>
          <a:extLst>
            <a:ext uri="{909E8E84-426E-40DD-AFC4-6F175D3DCCD1}">
              <a14:hiddenFill xmlns="" xmlns:a14="http://schemas.microsoft.com/office/drawing/2010/main">
                <a:noFill/>
              </a14:hiddenFill>
            </a:ext>
          </a:extLst>
        </p:spPr>
        <p:txBody>
          <a:bodyPr>
            <a:spAutoFit/>
          </a:bodyPr>
          <a:lstStyle/>
          <a:p>
            <a:pPr algn="r" rtl="1" fontAlgn="base">
              <a:spcBef>
                <a:spcPct val="0"/>
              </a:spcBef>
              <a:spcAft>
                <a:spcPct val="0"/>
              </a:spcAft>
            </a:pPr>
            <a:endParaRPr lang="en-US" smtClean="0">
              <a:solidFill>
                <a:srgbClr val="FFFFFF"/>
              </a:solidFill>
            </a:endParaRPr>
          </a:p>
        </p:txBody>
      </p:sp>
      <p:sp>
        <p:nvSpPr>
          <p:cNvPr id="11280" name="Line 20"/>
          <p:cNvSpPr>
            <a:spLocks noChangeShapeType="1"/>
          </p:cNvSpPr>
          <p:nvPr/>
        </p:nvSpPr>
        <p:spPr bwMode="auto">
          <a:xfrm>
            <a:off x="5257800" y="3252788"/>
            <a:ext cx="457200" cy="0"/>
          </a:xfrm>
          <a:prstGeom prst="line">
            <a:avLst/>
          </a:prstGeom>
          <a:noFill/>
          <a:ln w="38100">
            <a:solidFill>
              <a:srgbClr val="000080"/>
            </a:solidFill>
            <a:round/>
            <a:headEnd/>
            <a:tailEnd/>
          </a:ln>
          <a:extLst>
            <a:ext uri="{909E8E84-426E-40DD-AFC4-6F175D3DCCD1}">
              <a14:hiddenFill xmlns="" xmlns:a14="http://schemas.microsoft.com/office/drawing/2010/main">
                <a:noFill/>
              </a14:hiddenFill>
            </a:ext>
          </a:extLst>
        </p:spPr>
        <p:txBody>
          <a:bodyPr>
            <a:spAutoFit/>
          </a:bodyPr>
          <a:lstStyle/>
          <a:p>
            <a:pPr algn="r" rtl="1" fontAlgn="base">
              <a:spcBef>
                <a:spcPct val="0"/>
              </a:spcBef>
              <a:spcAft>
                <a:spcPct val="0"/>
              </a:spcAft>
            </a:pPr>
            <a:endParaRPr lang="en-US" smtClean="0">
              <a:solidFill>
                <a:srgbClr val="FFFFFF"/>
              </a:solidFill>
            </a:endParaRPr>
          </a:p>
        </p:txBody>
      </p:sp>
    </p:spTree>
    <p:extLst>
      <p:ext uri="{BB962C8B-B14F-4D97-AF65-F5344CB8AC3E}">
        <p14:creationId xmlns="" xmlns:p14="http://schemas.microsoft.com/office/powerpoint/2010/main" val="3128017350"/>
      </p:ext>
    </p:ext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305800" cy="4524315"/>
          </a:xfrm>
          <a:prstGeom prst="rect">
            <a:avLst/>
          </a:prstGeom>
        </p:spPr>
        <p:txBody>
          <a:bodyPr wrap="square">
            <a:spAutoFit/>
          </a:bodyPr>
          <a:lstStyle/>
          <a:p>
            <a:pPr algn="just" rtl="1"/>
            <a:r>
              <a:rPr lang="fa-IR" sz="3600" b="1" dirty="0" smtClean="0">
                <a:solidFill>
                  <a:srgbClr val="FF0000"/>
                </a:solidFill>
                <a:cs typeface="B Zar" panose="00000400000000000000" pitchFamily="2" charset="-78"/>
              </a:rPr>
              <a:t>با توجه به اطلاعات بدست آمده از29 ایستگاه ردیابی و پیش آگاهی مگس زیتون در زمستان سال 94 ، پیش بینی احتمال طغیان آفت در سال زراعی 95-94 می شد که بدین جهت مراتب طی نامه هایی به استحضار استاندار محترم گیلان و همچنین معاون محترم وزیر در امور باغبانی جهت تامین اعتبار برای مدیریت آفت مگس زیتون در سال زراعی 95-94 اعلام گردید.</a:t>
            </a:r>
            <a:endParaRPr lang="en-US" sz="3600" b="1" dirty="0">
              <a:solidFill>
                <a:srgbClr val="FF0000"/>
              </a:solidFill>
              <a:cs typeface="B Zar" panose="00000400000000000000"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b="1" dirty="0" smtClean="0">
                <a:solidFill>
                  <a:srgbClr val="FF0000"/>
                </a:solidFill>
                <a:cs typeface="B Titr" pitchFamily="2" charset="-78"/>
              </a:rPr>
              <a:t>نامه به استاندار محترم در خصوص تامین اعتبار برای مدیریت آفت مگس زیتون در سال زراعی 95-94</a:t>
            </a:r>
            <a:endParaRPr lang="en-US" sz="2400" b="1" dirty="0">
              <a:solidFill>
                <a:srgbClr val="FF0000"/>
              </a:solidFill>
              <a:cs typeface="B Titr" pitchFamily="2" charset="-78"/>
            </a:endParaRPr>
          </a:p>
        </p:txBody>
      </p:sp>
      <p:pic>
        <p:nvPicPr>
          <p:cNvPr id="3" name="Picture 2" descr="نامه به استاندار محترم جهت تامين اعتبار مگس زيتون در سال زراي 95-94.TIF"/>
          <p:cNvPicPr>
            <a:picLocks noChangeAspect="1"/>
          </p:cNvPicPr>
          <p:nvPr/>
        </p:nvPicPr>
        <p:blipFill>
          <a:blip r:embed="rId2" cstate="print"/>
          <a:stretch>
            <a:fillRect/>
          </a:stretch>
        </p:blipFill>
        <p:spPr>
          <a:xfrm>
            <a:off x="1143000" y="1371600"/>
            <a:ext cx="6172200" cy="5486399"/>
          </a:xfrm>
          <a:prstGeom prst="rect">
            <a:avLst/>
          </a:prstGeom>
        </p:spPr>
      </p:pic>
      <p:sp>
        <p:nvSpPr>
          <p:cNvPr id="5" name="Arc 4"/>
          <p:cNvSpPr/>
          <p:nvPr/>
        </p:nvSpPr>
        <p:spPr>
          <a:xfrm>
            <a:off x="796834" y="1219200"/>
            <a:ext cx="1676400" cy="1143000"/>
          </a:xfrm>
          <a:prstGeom prst="arc">
            <a:avLst>
              <a:gd name="adj1" fmla="val 16200000"/>
              <a:gd name="adj2" fmla="val 1611673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cxnSp>
        <p:nvCxnSpPr>
          <p:cNvPr id="7" name="Straight Connector 6"/>
          <p:cNvCxnSpPr/>
          <p:nvPr/>
        </p:nvCxnSpPr>
        <p:spPr>
          <a:xfrm>
            <a:off x="1219200" y="1600200"/>
            <a:ext cx="838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normAutofit/>
          </a:bodyPr>
          <a:lstStyle/>
          <a:p>
            <a:r>
              <a:rPr lang="fa-IR" sz="2400" b="1" dirty="0" smtClean="0">
                <a:solidFill>
                  <a:srgbClr val="FF0000"/>
                </a:solidFill>
                <a:cs typeface="B Titr" pitchFamily="2" charset="-78"/>
              </a:rPr>
              <a:t>نامه به معاون محترم وزیر در امور باغبانی در خصوص تامین اعتبار برای مدیریت آفت مگس زیتون در سال زراعی 95-94</a:t>
            </a:r>
            <a:endParaRPr lang="en-US" sz="2400" dirty="0"/>
          </a:p>
        </p:txBody>
      </p:sp>
      <p:pic>
        <p:nvPicPr>
          <p:cNvPr id="3" name="Picture 2" descr="نامه به معاون محترم وزير در امور باغباني جهت تامين اعتبار براي مديريت آفت مگس زيتون در سال زراعي 95-94.tif"/>
          <p:cNvPicPr>
            <a:picLocks noChangeAspect="1"/>
          </p:cNvPicPr>
          <p:nvPr/>
        </p:nvPicPr>
        <p:blipFill>
          <a:blip r:embed="rId2" cstate="print"/>
          <a:stretch>
            <a:fillRect/>
          </a:stretch>
        </p:blipFill>
        <p:spPr>
          <a:xfrm>
            <a:off x="1219200" y="1219200"/>
            <a:ext cx="6477000" cy="5334000"/>
          </a:xfrm>
          <a:prstGeom prst="rect">
            <a:avLst/>
          </a:prstGeom>
        </p:spPr>
      </p:pic>
      <p:sp>
        <p:nvSpPr>
          <p:cNvPr id="4" name="Arc 3"/>
          <p:cNvSpPr/>
          <p:nvPr/>
        </p:nvSpPr>
        <p:spPr>
          <a:xfrm>
            <a:off x="1066800" y="1371600"/>
            <a:ext cx="1524000" cy="990600"/>
          </a:xfrm>
          <a:prstGeom prst="arc">
            <a:avLst>
              <a:gd name="adj1" fmla="val 16200000"/>
              <a:gd name="adj2" fmla="val 1552527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1447800" y="1866900"/>
            <a:ext cx="685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b="1" dirty="0" smtClean="0">
                <a:solidFill>
                  <a:srgbClr val="FF0000"/>
                </a:solidFill>
                <a:cs typeface="B Titr" pitchFamily="2" charset="-78"/>
              </a:rPr>
              <a:t>طرح مدیریت آفت مگس زیتون در راستای پدافند غیر عامل استان</a:t>
            </a:r>
            <a:endParaRPr lang="en-US" sz="2400" b="1" dirty="0">
              <a:solidFill>
                <a:srgbClr val="FF0000"/>
              </a:solidFill>
              <a:cs typeface="B Titr" pitchFamily="2" charset="-78"/>
            </a:endParaRPr>
          </a:p>
        </p:txBody>
      </p:sp>
      <p:pic>
        <p:nvPicPr>
          <p:cNvPr id="3" name="Picture 2" descr="طرح مدیریت آفت مگس زیتون در راستای پدافند غیرعامل استان.bmp"/>
          <p:cNvPicPr>
            <a:picLocks noChangeAspect="1"/>
          </p:cNvPicPr>
          <p:nvPr/>
        </p:nvPicPr>
        <p:blipFill>
          <a:blip r:embed="rId3" cstate="print"/>
          <a:stretch>
            <a:fillRect/>
          </a:stretch>
        </p:blipFill>
        <p:spPr>
          <a:xfrm>
            <a:off x="2209800" y="1447800"/>
            <a:ext cx="4572000" cy="4800600"/>
          </a:xfrm>
          <a:prstGeom prst="rect">
            <a:avLst/>
          </a:prstGeom>
        </p:spPr>
      </p:pic>
      <p:sp>
        <p:nvSpPr>
          <p:cNvPr id="4" name="TextBox 3"/>
          <p:cNvSpPr txBox="1"/>
          <p:nvPr/>
        </p:nvSpPr>
        <p:spPr>
          <a:xfrm>
            <a:off x="76200" y="6172200"/>
            <a:ext cx="8991600" cy="615553"/>
          </a:xfrm>
          <a:prstGeom prst="rect">
            <a:avLst/>
          </a:prstGeom>
          <a:noFill/>
        </p:spPr>
        <p:txBody>
          <a:bodyPr wrap="square" rtlCol="0">
            <a:spAutoFit/>
          </a:bodyPr>
          <a:lstStyle/>
          <a:p>
            <a:pPr algn="just" rtl="1"/>
            <a:r>
              <a:rPr lang="fa-IR" sz="1700" b="1" dirty="0" smtClean="0">
                <a:solidFill>
                  <a:srgbClr val="FF0000"/>
                </a:solidFill>
                <a:cs typeface="B Zar" pitchFamily="2" charset="-78"/>
              </a:rPr>
              <a:t>اعتبار مورد نیاز برای اجرای طرح با توجه به کسر 50 درصد سهم باغدار، در سال پایه به میزان : 26/8میلیارد ریال     می باشد.</a:t>
            </a:r>
            <a:endParaRPr lang="en-US" sz="1700" b="1" dirty="0">
              <a:solidFill>
                <a:srgbClr val="FF0000"/>
              </a:solidFill>
              <a:cs typeface="B Za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r"/>
            <a:r>
              <a:rPr lang="fa-IR" sz="2400" b="1" dirty="0" smtClean="0">
                <a:solidFill>
                  <a:srgbClr val="FF0000"/>
                </a:solidFill>
                <a:cs typeface="B Zar" pitchFamily="2" charset="-78"/>
              </a:rPr>
              <a:t> برنامه زمانبندی مدیریت آفت </a:t>
            </a:r>
            <a:r>
              <a:rPr lang="en-US" sz="2400" b="1" dirty="0" smtClean="0">
                <a:solidFill>
                  <a:srgbClr val="FF0000"/>
                </a:solidFill>
                <a:cs typeface="B Zar" pitchFamily="2" charset="-78"/>
              </a:rPr>
              <a:t>IPM </a:t>
            </a:r>
            <a:r>
              <a:rPr lang="fa-IR" sz="2400" b="1" dirty="0" smtClean="0">
                <a:solidFill>
                  <a:srgbClr val="FF0000"/>
                </a:solidFill>
                <a:cs typeface="B Zar" pitchFamily="2" charset="-78"/>
              </a:rPr>
              <a:t>مگس زیتون:</a:t>
            </a:r>
            <a:r>
              <a:rPr lang="en-US" sz="2400" b="1" dirty="0" smtClean="0">
                <a:solidFill>
                  <a:srgbClr val="FF0000"/>
                </a:solidFill>
                <a:cs typeface="B Zar" pitchFamily="2" charset="-78"/>
              </a:rPr>
              <a:t/>
            </a:r>
            <a:br>
              <a:rPr lang="en-US" sz="2400" b="1" dirty="0" smtClean="0">
                <a:solidFill>
                  <a:srgbClr val="FF0000"/>
                </a:solidFill>
                <a:cs typeface="B Zar" pitchFamily="2" charset="-78"/>
              </a:rPr>
            </a:br>
            <a:endParaRPr lang="en-US" sz="2400" b="1" dirty="0">
              <a:solidFill>
                <a:srgbClr val="FF0000"/>
              </a:solidFill>
              <a:cs typeface="B Zar" pitchFamily="2" charset="-78"/>
            </a:endParaRPr>
          </a:p>
        </p:txBody>
      </p:sp>
      <p:sp>
        <p:nvSpPr>
          <p:cNvPr id="1026" name="Rectangle 2"/>
          <p:cNvSpPr>
            <a:spLocks noChangeArrowheads="1"/>
          </p:cNvSpPr>
          <p:nvPr/>
        </p:nvSpPr>
        <p:spPr bwMode="auto">
          <a:xfrm>
            <a:off x="228600" y="685800"/>
            <a:ext cx="8763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a-IR" sz="2200" b="1" i="0" u="none" strike="noStrike" cap="none" normalizeH="0" baseline="0" dirty="0" smtClean="0">
                <a:ln>
                  <a:noFill/>
                </a:ln>
                <a:solidFill>
                  <a:srgbClr val="FF0000"/>
                </a:solidFill>
                <a:effectLst/>
                <a:latin typeface="Calibri" pitchFamily="34" charset="0"/>
                <a:ea typeface="Calibri" pitchFamily="34" charset="0"/>
                <a:cs typeface="2  Zar" pitchFamily="2" charset="-78"/>
              </a:rPr>
              <a:t>- پائیز:</a:t>
            </a:r>
            <a:endParaRPr kumimoji="0" lang="en-US" sz="2200" b="1" i="0" u="none" strike="noStrike" cap="none" normalizeH="0" baseline="0" dirty="0" smtClean="0">
              <a:ln>
                <a:noFill/>
              </a:ln>
              <a:solidFill>
                <a:srgbClr val="FF0000"/>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2  Zar" pitchFamily="2" charset="-78"/>
              </a:rPr>
              <a:t>1- برداشت بموقع محصول کنسروی.</a:t>
            </a:r>
            <a:endParaRPr kumimoji="0" lang="en-US" sz="2200" b="0" i="0" u="none" strike="noStrike" cap="none" normalizeH="0" baseline="0" dirty="0" smtClean="0">
              <a:ln>
                <a:noFill/>
              </a:ln>
              <a:solidFill>
                <a:schemeClr val="tx1"/>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2  Zar" pitchFamily="2" charset="-78"/>
              </a:rPr>
              <a:t>2- جمع آوری میوه های آلوده از روی زمین و درخت و معدوم نمودن آنها.</a:t>
            </a:r>
            <a:endParaRPr kumimoji="0" lang="en-US" sz="2200" b="0" i="0" u="none" strike="noStrike" cap="none" normalizeH="0" baseline="0" dirty="0" smtClean="0">
              <a:ln>
                <a:noFill/>
              </a:ln>
              <a:solidFill>
                <a:schemeClr val="tx1"/>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1" i="0" u="none" strike="noStrike" cap="none" normalizeH="0" baseline="0" dirty="0" smtClean="0">
                <a:ln>
                  <a:noFill/>
                </a:ln>
                <a:solidFill>
                  <a:srgbClr val="FF0000"/>
                </a:solidFill>
                <a:effectLst/>
                <a:latin typeface="Calibri" pitchFamily="34" charset="0"/>
                <a:ea typeface="Calibri" pitchFamily="34" charset="0"/>
                <a:cs typeface="2  Zar" pitchFamily="2" charset="-78"/>
              </a:rPr>
              <a:t>- زمستان:</a:t>
            </a:r>
            <a:endParaRPr kumimoji="0" lang="en-US" sz="2200" b="1" i="0" u="none" strike="noStrike" cap="none" normalizeH="0" baseline="0" dirty="0" smtClean="0">
              <a:ln>
                <a:noFill/>
              </a:ln>
              <a:solidFill>
                <a:srgbClr val="FF0000"/>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2  Zar" pitchFamily="2" charset="-78"/>
              </a:rPr>
              <a:t>1- شخم زمستانه در زیر سایه انداز درخت.</a:t>
            </a:r>
            <a:endParaRPr kumimoji="0" lang="en-US" sz="2200" b="0" i="0" u="none" strike="noStrike" cap="none" normalizeH="0" baseline="0" dirty="0" smtClean="0">
              <a:ln>
                <a:noFill/>
              </a:ln>
              <a:solidFill>
                <a:schemeClr val="tx1"/>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2  Zar" pitchFamily="2" charset="-78"/>
              </a:rPr>
              <a:t>2- آبیاری و تغذیه مناسب.</a:t>
            </a:r>
            <a:endParaRPr kumimoji="0" lang="en-US" sz="2200" b="0" i="0" u="none" strike="noStrike" cap="none" normalizeH="0" baseline="0" dirty="0" smtClean="0">
              <a:ln>
                <a:noFill/>
              </a:ln>
              <a:solidFill>
                <a:schemeClr val="tx1"/>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2  Zar" pitchFamily="2" charset="-78"/>
              </a:rPr>
              <a:t>3- هرس.</a:t>
            </a:r>
            <a:endParaRPr kumimoji="0" lang="en-US" sz="2200" b="0" i="0" u="none" strike="noStrike" cap="none" normalizeH="0" baseline="0" dirty="0" smtClean="0">
              <a:ln>
                <a:noFill/>
              </a:ln>
              <a:solidFill>
                <a:schemeClr val="tx1"/>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2  Zar" pitchFamily="2" charset="-78"/>
              </a:rPr>
              <a:t>4- کنترل آفات مکنده خصوصاً پسیل زیتون.</a:t>
            </a:r>
            <a:endParaRPr kumimoji="0" lang="en-US" sz="2200" b="0" i="0" u="none" strike="noStrike" cap="none" normalizeH="0" baseline="0" dirty="0" smtClean="0">
              <a:ln>
                <a:noFill/>
              </a:ln>
              <a:solidFill>
                <a:schemeClr val="tx1"/>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1" i="0" u="none" strike="noStrike" cap="none" normalizeH="0" baseline="0" dirty="0" smtClean="0">
                <a:ln>
                  <a:noFill/>
                </a:ln>
                <a:solidFill>
                  <a:srgbClr val="FF0000"/>
                </a:solidFill>
                <a:effectLst/>
                <a:latin typeface="Calibri" pitchFamily="34" charset="0"/>
                <a:ea typeface="Calibri" pitchFamily="34" charset="0"/>
                <a:cs typeface="2  Zar" pitchFamily="2" charset="-78"/>
              </a:rPr>
              <a:t>- بهار</a:t>
            </a:r>
            <a:r>
              <a:rPr kumimoji="0" lang="fa-IR" sz="2200" b="0" i="0" u="none" strike="noStrike" cap="none" normalizeH="0" baseline="0" dirty="0" smtClean="0">
                <a:ln>
                  <a:noFill/>
                </a:ln>
                <a:solidFill>
                  <a:srgbClr val="FF0000"/>
                </a:solidFill>
                <a:effectLst/>
                <a:latin typeface="Calibri" pitchFamily="34" charset="0"/>
                <a:ea typeface="Calibri" pitchFamily="34" charset="0"/>
                <a:cs typeface="2  Zar" pitchFamily="2" charset="-78"/>
              </a:rPr>
              <a:t>:</a:t>
            </a:r>
            <a:endParaRPr kumimoji="0" lang="en-US" sz="2200" b="0" i="0" u="none" strike="noStrike" cap="none" normalizeH="0" baseline="0" dirty="0" smtClean="0">
              <a:ln>
                <a:noFill/>
              </a:ln>
              <a:solidFill>
                <a:srgbClr val="FF0000"/>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2  Zar" pitchFamily="2" charset="-78"/>
              </a:rPr>
              <a:t>1- ردیابی آفت مگس زیتون در ایستگاههای پیش آگاهی آفت.</a:t>
            </a:r>
            <a:endParaRPr kumimoji="0" lang="en-US" sz="2200" b="0" i="0" u="none" strike="noStrike" cap="none" normalizeH="0" baseline="0" dirty="0" smtClean="0">
              <a:ln>
                <a:noFill/>
              </a:ln>
              <a:solidFill>
                <a:schemeClr val="tx1"/>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2  Zar" pitchFamily="2" charset="-78"/>
              </a:rPr>
              <a:t>2-نصب تله های جلب کننده آفت (کارت زرد چسبنده و پروتئینی).</a:t>
            </a:r>
            <a:endParaRPr kumimoji="0" lang="en-US" sz="2200" b="0" i="0" u="none" strike="noStrike" cap="none" normalizeH="0" baseline="0" dirty="0" smtClean="0">
              <a:ln>
                <a:noFill/>
              </a:ln>
              <a:solidFill>
                <a:schemeClr val="tx1"/>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1" i="0" u="none" strike="noStrike" cap="none" normalizeH="0" baseline="0" dirty="0" smtClean="0">
                <a:ln>
                  <a:noFill/>
                </a:ln>
                <a:solidFill>
                  <a:srgbClr val="FF0000"/>
                </a:solidFill>
                <a:effectLst/>
                <a:latin typeface="Calibri" pitchFamily="34" charset="0"/>
                <a:ea typeface="Calibri" pitchFamily="34" charset="0"/>
                <a:cs typeface="2  Zar" pitchFamily="2" charset="-78"/>
              </a:rPr>
              <a:t>- تابستان:</a:t>
            </a:r>
            <a:endParaRPr kumimoji="0" lang="en-US" sz="2200" b="1" i="0" u="none" strike="noStrike" cap="none" normalizeH="0" baseline="0" dirty="0" smtClean="0">
              <a:ln>
                <a:noFill/>
              </a:ln>
              <a:solidFill>
                <a:srgbClr val="FF0000"/>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2  Zar" pitchFamily="2" charset="-78"/>
              </a:rPr>
              <a:t>1- ردیابی آفت مگس زیتون در ایستگاههای پیش آگاهی آفت.</a:t>
            </a:r>
            <a:endParaRPr kumimoji="0" lang="en-US" sz="2200" b="0" i="0" u="none" strike="noStrike" cap="none" normalizeH="0" baseline="0" dirty="0" smtClean="0">
              <a:ln>
                <a:noFill/>
              </a:ln>
              <a:solidFill>
                <a:schemeClr val="tx1"/>
              </a:solidFill>
              <a:effectLst/>
              <a:latin typeface="Arial" pitchFamily="34" charset="0"/>
              <a:cs typeface="2  Zar" pitchFamily="2" charset="-78"/>
            </a:endParaRPr>
          </a:p>
          <a:p>
            <a:pPr lvl="0" algn="r" eaLnBrk="0" fontAlgn="base" hangingPunct="0">
              <a:spcBef>
                <a:spcPct val="0"/>
              </a:spcBef>
              <a:spcAft>
                <a:spcPct val="0"/>
              </a:spcAft>
            </a:pPr>
            <a:r>
              <a:rPr lang="fa-IR" sz="2200" dirty="0" smtClean="0">
                <a:latin typeface="Calibri" pitchFamily="34" charset="0"/>
                <a:ea typeface="Calibri" pitchFamily="34" charset="0"/>
                <a:cs typeface="2  Zar" pitchFamily="2" charset="-78"/>
              </a:rPr>
              <a:t>2-نصب تله های جلب کننده آفت (کارت زرد چسبنده و پروتئینی).</a:t>
            </a:r>
            <a:endParaRPr lang="en-US" sz="2200" dirty="0" smtClean="0">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2  Zar" pitchFamily="2" charset="-78"/>
              </a:rPr>
              <a:t>3- درصورت آلودگی متوسط علاوه بر نصب تله های جلب کننده می بایست طعمه پاشی بصورت لکه ای (یک در میان) صورت گیرد.</a:t>
            </a:r>
            <a:endParaRPr kumimoji="0" lang="en-US" sz="2200" b="0" i="0" u="none" strike="noStrike" cap="none" normalizeH="0" baseline="0" dirty="0" smtClean="0">
              <a:ln>
                <a:noFill/>
              </a:ln>
              <a:solidFill>
                <a:schemeClr val="tx1"/>
              </a:solidFill>
              <a:effectLst/>
              <a:latin typeface="Arial" pitchFamily="34" charset="0"/>
              <a:cs typeface="2  Zar"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2  Zar" pitchFamily="2" charset="-78"/>
              </a:rPr>
              <a:t>4- درصورت آلودگی زیاد علاوه بر نصب تله های جلب کننده می بایست طعمه پاشی بصورت پوششی (کلیه درختان) انجام گردد.</a:t>
            </a:r>
            <a:endParaRPr kumimoji="0" lang="en-US" sz="2200" b="0" i="0" u="none" strike="noStrike" cap="none" normalizeH="0" baseline="0" dirty="0" smtClean="0">
              <a:ln>
                <a:noFill/>
              </a:ln>
              <a:solidFill>
                <a:schemeClr val="tx1"/>
              </a:solidFill>
              <a:effectLst/>
              <a:latin typeface="Arial" pitchFamily="34" charset="0"/>
              <a:cs typeface="2  Za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r"/>
            <a:r>
              <a:rPr lang="fa-IR" sz="2400" b="1" dirty="0" smtClean="0">
                <a:solidFill>
                  <a:srgbClr val="FF0000"/>
                </a:solidFill>
                <a:cs typeface="B Zar" panose="00000400000000000000" pitchFamily="2" charset="-78"/>
              </a:rPr>
              <a:t>اقدامات انجام شده در سال زراعی 95-94</a:t>
            </a:r>
            <a:endParaRPr lang="en-US" sz="2400" b="1" dirty="0">
              <a:solidFill>
                <a:srgbClr val="FF0000"/>
              </a:solidFill>
              <a:cs typeface="B Zar" panose="00000400000000000000" pitchFamily="2" charset="-78"/>
            </a:endParaRPr>
          </a:p>
        </p:txBody>
      </p:sp>
      <p:graphicFrame>
        <p:nvGraphicFramePr>
          <p:cNvPr id="4" name="Table 3"/>
          <p:cNvGraphicFramePr>
            <a:graphicFrameLocks noGrp="1"/>
          </p:cNvGraphicFramePr>
          <p:nvPr>
            <p:extLst>
              <p:ext uri="{D42A27DB-BD31-4B8C-83A1-F6EECF244321}">
                <p14:modId xmlns="" xmlns:p14="http://schemas.microsoft.com/office/powerpoint/2010/main" val="767958290"/>
              </p:ext>
            </p:extLst>
          </p:nvPr>
        </p:nvGraphicFramePr>
        <p:xfrm>
          <a:off x="457201" y="990600"/>
          <a:ext cx="8229599" cy="4907280"/>
        </p:xfrm>
        <a:graphic>
          <a:graphicData uri="http://schemas.openxmlformats.org/drawingml/2006/table">
            <a:tbl>
              <a:tblPr/>
              <a:tblGrid>
                <a:gridCol w="3962399"/>
                <a:gridCol w="3505200"/>
                <a:gridCol w="762000"/>
              </a:tblGrid>
              <a:tr h="415636">
                <a:tc>
                  <a:txBody>
                    <a:bodyPr/>
                    <a:lstStyle/>
                    <a:p>
                      <a:pPr algn="ctr">
                        <a:lnSpc>
                          <a:spcPct val="115000"/>
                        </a:lnSpc>
                        <a:spcAft>
                          <a:spcPts val="0"/>
                        </a:spcAft>
                      </a:pPr>
                      <a:r>
                        <a:rPr lang="fa-IR" sz="2000" b="1" dirty="0">
                          <a:solidFill>
                            <a:srgbClr val="FF0000"/>
                          </a:solidFill>
                          <a:latin typeface="Calibri"/>
                          <a:ea typeface="Calibri"/>
                          <a:cs typeface="B Mitra" pitchFamily="2" charset="-78"/>
                        </a:rPr>
                        <a:t>اقدامات سال زراعی 95-94 تا مورخه </a:t>
                      </a:r>
                      <a:r>
                        <a:rPr lang="fa-IR" sz="2000" b="1" dirty="0" smtClean="0">
                          <a:solidFill>
                            <a:srgbClr val="FF0000"/>
                          </a:solidFill>
                          <a:latin typeface="Calibri"/>
                          <a:ea typeface="Calibri"/>
                          <a:cs typeface="B Mitra" pitchFamily="2" charset="-78"/>
                        </a:rPr>
                        <a:t>95/7/7</a:t>
                      </a:r>
                      <a:endParaRPr lang="en-US" sz="2000" b="1" dirty="0">
                        <a:solidFill>
                          <a:srgbClr val="FF0000"/>
                        </a:solidFill>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a-IR" sz="2000" b="1" dirty="0">
                          <a:solidFill>
                            <a:srgbClr val="FF0000"/>
                          </a:solidFill>
                          <a:latin typeface="Calibri"/>
                          <a:ea typeface="Calibri"/>
                          <a:cs typeface="B Mitra" pitchFamily="2" charset="-78"/>
                        </a:rPr>
                        <a:t>عنوان</a:t>
                      </a:r>
                      <a:endParaRPr lang="en-US" sz="2000" b="1" dirty="0">
                        <a:solidFill>
                          <a:srgbClr val="FF0000"/>
                        </a:solidFill>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fa-IR" sz="2000" b="1" dirty="0">
                          <a:solidFill>
                            <a:srgbClr val="FF0000"/>
                          </a:solidFill>
                          <a:latin typeface="Calibri"/>
                          <a:ea typeface="Calibri"/>
                          <a:cs typeface="B Mitra" pitchFamily="2" charset="-78"/>
                        </a:rPr>
                        <a:t>ردیف</a:t>
                      </a:r>
                      <a:endParaRPr lang="en-US" sz="2000" b="1" dirty="0">
                        <a:solidFill>
                          <a:srgbClr val="FF0000"/>
                        </a:solidFill>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15636">
                <a:tc>
                  <a:txBody>
                    <a:bodyPr/>
                    <a:lstStyle/>
                    <a:p>
                      <a:pPr algn="ctr" rtl="1">
                        <a:lnSpc>
                          <a:spcPct val="115000"/>
                        </a:lnSpc>
                        <a:spcAft>
                          <a:spcPts val="0"/>
                        </a:spcAft>
                      </a:pPr>
                      <a:r>
                        <a:rPr lang="fa-IR" sz="2400" dirty="0" smtClean="0">
                          <a:latin typeface="Calibri"/>
                          <a:ea typeface="Calibri"/>
                          <a:cs typeface="B Mitra" pitchFamily="2" charset="-78"/>
                        </a:rPr>
                        <a:t>28</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تعداد </a:t>
                      </a:r>
                      <a:r>
                        <a:rPr lang="fa-IR" sz="2400" dirty="0" smtClean="0">
                          <a:latin typeface="Calibri"/>
                          <a:ea typeface="Calibri"/>
                          <a:cs typeface="B Mitra" pitchFamily="2" charset="-78"/>
                        </a:rPr>
                        <a:t>ایستگاههای پیش</a:t>
                      </a:r>
                      <a:r>
                        <a:rPr lang="fa-IR" sz="2400" baseline="0" dirty="0" smtClean="0">
                          <a:latin typeface="Calibri"/>
                          <a:ea typeface="Calibri"/>
                          <a:cs typeface="B Mitra" pitchFamily="2" charset="-78"/>
                        </a:rPr>
                        <a:t> </a:t>
                      </a:r>
                      <a:r>
                        <a:rPr lang="fa-IR" sz="2400" dirty="0" smtClean="0">
                          <a:latin typeface="Calibri"/>
                          <a:ea typeface="Calibri"/>
                          <a:cs typeface="B Mitra" pitchFamily="2" charset="-78"/>
                        </a:rPr>
                        <a:t>آگاهی</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1</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6">
                <a:tc>
                  <a:txBody>
                    <a:bodyPr/>
                    <a:lstStyle/>
                    <a:p>
                      <a:pPr algn="ctr" rtl="1">
                        <a:lnSpc>
                          <a:spcPct val="115000"/>
                        </a:lnSpc>
                        <a:spcAft>
                          <a:spcPts val="0"/>
                        </a:spcAft>
                      </a:pPr>
                      <a:r>
                        <a:rPr lang="fa-IR" sz="2400" dirty="0">
                          <a:latin typeface="Calibri"/>
                          <a:ea typeface="Calibri"/>
                          <a:cs typeface="B Mitra" pitchFamily="2" charset="-78"/>
                        </a:rPr>
                        <a:t>8</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تعداد کارشناس شبکه مراقبت خصوصی</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2</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6">
                <a:tc>
                  <a:txBody>
                    <a:bodyPr/>
                    <a:lstStyle/>
                    <a:p>
                      <a:pPr algn="ctr" rtl="1">
                        <a:lnSpc>
                          <a:spcPct val="115000"/>
                        </a:lnSpc>
                        <a:spcAft>
                          <a:spcPts val="0"/>
                        </a:spcAft>
                      </a:pPr>
                      <a:r>
                        <a:rPr lang="en-US" sz="2400">
                          <a:latin typeface="B Mitra"/>
                          <a:ea typeface="Calibri"/>
                          <a:cs typeface="B Mitra" pitchFamily="2" charset="-78"/>
                        </a:rPr>
                        <a:t> </a:t>
                      </a:r>
                      <a:r>
                        <a:rPr lang="fa-IR" sz="2400">
                          <a:latin typeface="B Mitra"/>
                          <a:ea typeface="Calibri"/>
                          <a:cs typeface="B Mitra" pitchFamily="2" charset="-78"/>
                        </a:rPr>
                        <a:t>6200 هکتار</a:t>
                      </a:r>
                      <a:endParaRPr lang="en-US" sz="240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سطح ردیابی</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3</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6">
                <a:tc>
                  <a:txBody>
                    <a:bodyPr/>
                    <a:lstStyle/>
                    <a:p>
                      <a:pPr algn="ctr" rtl="1">
                        <a:lnSpc>
                          <a:spcPct val="115000"/>
                        </a:lnSpc>
                        <a:spcAft>
                          <a:spcPts val="0"/>
                        </a:spcAft>
                      </a:pPr>
                      <a:r>
                        <a:rPr lang="fa-IR" sz="2400">
                          <a:latin typeface="Calibri"/>
                          <a:ea typeface="Calibri"/>
                          <a:cs typeface="B Mitra" pitchFamily="2" charset="-78"/>
                        </a:rPr>
                        <a:t>700 هکتار</a:t>
                      </a:r>
                      <a:endParaRPr lang="en-US" sz="240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smtClean="0">
                          <a:latin typeface="Calibri"/>
                          <a:ea typeface="Calibri"/>
                          <a:cs typeface="B Mitra" pitchFamily="2" charset="-78"/>
                        </a:rPr>
                        <a:t>جمع</a:t>
                      </a:r>
                      <a:r>
                        <a:rPr lang="fa-IR" sz="2400" baseline="0" dirty="0" smtClean="0">
                          <a:latin typeface="Calibri"/>
                          <a:ea typeface="Calibri"/>
                          <a:cs typeface="B Mitra" pitchFamily="2" charset="-78"/>
                        </a:rPr>
                        <a:t> </a:t>
                      </a:r>
                      <a:r>
                        <a:rPr lang="fa-IR" sz="2400" dirty="0" smtClean="0">
                          <a:latin typeface="Calibri"/>
                          <a:ea typeface="Calibri"/>
                          <a:cs typeface="B Mitra" pitchFamily="2" charset="-78"/>
                        </a:rPr>
                        <a:t>آوری میوه</a:t>
                      </a:r>
                      <a:r>
                        <a:rPr lang="fa-IR" sz="2400" baseline="0" dirty="0" smtClean="0">
                          <a:latin typeface="Calibri"/>
                          <a:ea typeface="Calibri"/>
                          <a:cs typeface="B Mitra" pitchFamily="2" charset="-78"/>
                        </a:rPr>
                        <a:t> </a:t>
                      </a:r>
                      <a:r>
                        <a:rPr lang="fa-IR" sz="2400" dirty="0" smtClean="0">
                          <a:latin typeface="Calibri"/>
                          <a:ea typeface="Calibri"/>
                          <a:cs typeface="B Mitra" pitchFamily="2" charset="-78"/>
                        </a:rPr>
                        <a:t>های </a:t>
                      </a:r>
                      <a:r>
                        <a:rPr lang="fa-IR" sz="2400" dirty="0">
                          <a:latin typeface="Calibri"/>
                          <a:ea typeface="Calibri"/>
                          <a:cs typeface="B Mitra" pitchFamily="2" charset="-78"/>
                        </a:rPr>
                        <a:t>آلوده</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4</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6">
                <a:tc>
                  <a:txBody>
                    <a:bodyPr/>
                    <a:lstStyle/>
                    <a:p>
                      <a:pPr algn="ctr" rtl="1">
                        <a:lnSpc>
                          <a:spcPct val="115000"/>
                        </a:lnSpc>
                        <a:spcAft>
                          <a:spcPts val="0"/>
                        </a:spcAft>
                      </a:pPr>
                      <a:r>
                        <a:rPr lang="fa-IR" sz="2400">
                          <a:latin typeface="Calibri"/>
                          <a:ea typeface="Calibri"/>
                          <a:cs typeface="B Mitra" pitchFamily="2" charset="-78"/>
                        </a:rPr>
                        <a:t>360 هکتار</a:t>
                      </a:r>
                      <a:endParaRPr lang="en-US" sz="240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شخم پای درختان زیتون</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5</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6">
                <a:tc>
                  <a:txBody>
                    <a:bodyPr/>
                    <a:lstStyle/>
                    <a:p>
                      <a:pPr algn="ctr" rtl="1">
                        <a:lnSpc>
                          <a:spcPct val="115000"/>
                        </a:lnSpc>
                        <a:spcAft>
                          <a:spcPts val="0"/>
                        </a:spcAft>
                      </a:pPr>
                      <a:r>
                        <a:rPr lang="fa-IR" sz="2400">
                          <a:latin typeface="Calibri"/>
                          <a:ea typeface="Calibri"/>
                          <a:cs typeface="B Mitra" pitchFamily="2" charset="-78"/>
                        </a:rPr>
                        <a:t>2700 هکتار</a:t>
                      </a:r>
                      <a:endParaRPr lang="en-US" sz="240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آبیاری زمستانه</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6</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6">
                <a:tc>
                  <a:txBody>
                    <a:bodyPr/>
                    <a:lstStyle/>
                    <a:p>
                      <a:pPr algn="ctr" rtl="1">
                        <a:lnSpc>
                          <a:spcPct val="115000"/>
                        </a:lnSpc>
                        <a:spcAft>
                          <a:spcPts val="0"/>
                        </a:spcAft>
                      </a:pPr>
                      <a:r>
                        <a:rPr lang="fa-IR" sz="2400">
                          <a:latin typeface="Calibri"/>
                          <a:ea typeface="Calibri"/>
                          <a:cs typeface="B Mitra" pitchFamily="2" charset="-78"/>
                        </a:rPr>
                        <a:t>1850 هکتار</a:t>
                      </a:r>
                      <a:endParaRPr lang="en-US" sz="240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تغذیه باغات زیتون با همکاری باغداران</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7</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6">
                <a:tc>
                  <a:txBody>
                    <a:bodyPr/>
                    <a:lstStyle/>
                    <a:p>
                      <a:pPr algn="ctr" rtl="1">
                        <a:lnSpc>
                          <a:spcPct val="115000"/>
                        </a:lnSpc>
                        <a:spcAft>
                          <a:spcPts val="0"/>
                        </a:spcAft>
                      </a:pPr>
                      <a:r>
                        <a:rPr lang="fa-IR" sz="2400" dirty="0" smtClean="0">
                          <a:latin typeface="Calibri"/>
                          <a:ea typeface="Calibri"/>
                          <a:cs typeface="B Mitra" pitchFamily="2" charset="-78"/>
                        </a:rPr>
                        <a:t>460 </a:t>
                      </a:r>
                      <a:r>
                        <a:rPr lang="fa-IR" sz="2400" dirty="0">
                          <a:latin typeface="Calibri"/>
                          <a:ea typeface="Calibri"/>
                          <a:cs typeface="B Mitra" pitchFamily="2" charset="-78"/>
                        </a:rPr>
                        <a:t>هکتار</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هرس باغات زیتون با همکاری باغداران</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8</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6">
                <a:tc>
                  <a:txBody>
                    <a:bodyPr/>
                    <a:lstStyle/>
                    <a:p>
                      <a:pPr algn="ctr" rtl="1">
                        <a:lnSpc>
                          <a:spcPct val="115000"/>
                        </a:lnSpc>
                        <a:spcAft>
                          <a:spcPts val="0"/>
                        </a:spcAft>
                      </a:pPr>
                      <a:r>
                        <a:rPr lang="fa-IR" sz="2400">
                          <a:latin typeface="Calibri"/>
                          <a:ea typeface="Calibri"/>
                          <a:cs typeface="B Mitra" pitchFamily="2" charset="-78"/>
                        </a:rPr>
                        <a:t>730 هکتار</a:t>
                      </a:r>
                      <a:endParaRPr lang="en-US" sz="240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smtClean="0">
                          <a:latin typeface="Calibri"/>
                          <a:ea typeface="Calibri"/>
                          <a:cs typeface="B Mitra" pitchFamily="2" charset="-78"/>
                        </a:rPr>
                        <a:t>روغن</a:t>
                      </a:r>
                      <a:r>
                        <a:rPr lang="fa-IR" sz="2400" baseline="0" dirty="0" smtClean="0">
                          <a:latin typeface="Calibri"/>
                          <a:ea typeface="Calibri"/>
                          <a:cs typeface="B Mitra" pitchFamily="2" charset="-78"/>
                        </a:rPr>
                        <a:t> </a:t>
                      </a:r>
                      <a:r>
                        <a:rPr lang="fa-IR" sz="2400" dirty="0" smtClean="0">
                          <a:latin typeface="Calibri"/>
                          <a:ea typeface="Calibri"/>
                          <a:cs typeface="B Mitra" pitchFamily="2" charset="-78"/>
                        </a:rPr>
                        <a:t>پاشی </a:t>
                      </a:r>
                      <a:r>
                        <a:rPr lang="fa-IR" sz="2400" dirty="0">
                          <a:latin typeface="Calibri"/>
                          <a:ea typeface="Calibri"/>
                          <a:cs typeface="B Mitra" pitchFamily="2" charset="-78"/>
                        </a:rPr>
                        <a:t>علیه سایر آفات زیتون</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9</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6">
                <a:tc>
                  <a:txBody>
                    <a:bodyPr/>
                    <a:lstStyle/>
                    <a:p>
                      <a:pPr algn="ctr" rtl="1">
                        <a:lnSpc>
                          <a:spcPct val="115000"/>
                        </a:lnSpc>
                        <a:spcAft>
                          <a:spcPts val="0"/>
                        </a:spcAft>
                      </a:pPr>
                      <a:r>
                        <a:rPr lang="fa-IR" sz="2400" dirty="0" smtClean="0">
                          <a:latin typeface="Calibri"/>
                          <a:ea typeface="Calibri"/>
                          <a:cs typeface="B Mitra" pitchFamily="2" charset="-78"/>
                        </a:rPr>
                        <a:t>1973 نفر</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آموزش انفرادی</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10</a:t>
                      </a:r>
                      <a:endParaRPr lang="en-US" sz="2400" dirty="0">
                        <a:latin typeface="Calibri"/>
                        <a:ea typeface="Calibri"/>
                        <a:cs typeface="B Mitra" pitchFamily="2" charset="-78"/>
                      </a:endParaRPr>
                    </a:p>
                  </a:txBody>
                  <a:tcPr marL="65412" marR="65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7200"/>
            <a:ext cx="8458200" cy="6019800"/>
          </a:xfrm>
        </p:spPr>
        <p:txBody>
          <a:bodyPr>
            <a:normAutofit/>
          </a:bodyPr>
          <a:lstStyle/>
          <a:p>
            <a:pPr algn="ctr" rtl="1">
              <a:lnSpc>
                <a:spcPct val="160000"/>
              </a:lnSpc>
              <a:buNone/>
            </a:pPr>
            <a:r>
              <a:rPr lang="fa-IR" sz="3600" b="1" dirty="0" smtClean="0">
                <a:solidFill>
                  <a:srgbClr val="FF0000"/>
                </a:solidFill>
                <a:cs typeface="B Zar" panose="00000400000000000000" pitchFamily="2" charset="-78"/>
              </a:rPr>
              <a:t>بسمه تعالی</a:t>
            </a:r>
          </a:p>
          <a:p>
            <a:pPr algn="ctr" rtl="1">
              <a:lnSpc>
                <a:spcPct val="160000"/>
              </a:lnSpc>
              <a:buNone/>
            </a:pPr>
            <a:r>
              <a:rPr lang="fa-IR" sz="3600" b="1" dirty="0" smtClean="0">
                <a:solidFill>
                  <a:srgbClr val="FF0000"/>
                </a:solidFill>
                <a:cs typeface="B Zar" panose="00000400000000000000" pitchFamily="2" charset="-78"/>
              </a:rPr>
              <a:t>وزارت</a:t>
            </a:r>
            <a:r>
              <a:rPr lang="fa-IR" sz="2400" b="1" dirty="0" smtClean="0">
                <a:solidFill>
                  <a:srgbClr val="FF0000"/>
                </a:solidFill>
                <a:cs typeface="B Zar" panose="00000400000000000000" pitchFamily="2" charset="-78"/>
              </a:rPr>
              <a:t> </a:t>
            </a:r>
            <a:r>
              <a:rPr lang="fa-IR" sz="3600" b="1" dirty="0" smtClean="0">
                <a:solidFill>
                  <a:srgbClr val="FF0000"/>
                </a:solidFill>
                <a:cs typeface="B Zar" panose="00000400000000000000" pitchFamily="2" charset="-78"/>
              </a:rPr>
              <a:t>جهاد کشاورزی</a:t>
            </a:r>
          </a:p>
          <a:p>
            <a:pPr algn="ctr" rtl="1">
              <a:lnSpc>
                <a:spcPct val="160000"/>
              </a:lnSpc>
              <a:buNone/>
            </a:pPr>
            <a:r>
              <a:rPr lang="fa-IR" sz="3600" b="1" dirty="0" smtClean="0">
                <a:solidFill>
                  <a:srgbClr val="FF0000"/>
                </a:solidFill>
                <a:cs typeface="B Zar" panose="00000400000000000000" pitchFamily="2" charset="-78"/>
              </a:rPr>
              <a:t>سازمان جهاد کشاورزی استان گیلان</a:t>
            </a:r>
          </a:p>
          <a:p>
            <a:pPr algn="ctr" rtl="1">
              <a:lnSpc>
                <a:spcPct val="160000"/>
              </a:lnSpc>
              <a:buNone/>
            </a:pPr>
            <a:r>
              <a:rPr lang="fa-IR" sz="3600" b="1" dirty="0" smtClean="0">
                <a:solidFill>
                  <a:srgbClr val="FF0000"/>
                </a:solidFill>
                <a:cs typeface="B Zar" panose="00000400000000000000" pitchFamily="2" charset="-78"/>
              </a:rPr>
              <a:t>گزارش مدیریت آفت مگس زیتون</a:t>
            </a:r>
          </a:p>
          <a:p>
            <a:pPr algn="ctr" rtl="1">
              <a:lnSpc>
                <a:spcPct val="160000"/>
              </a:lnSpc>
              <a:buNone/>
            </a:pPr>
            <a:r>
              <a:rPr lang="fa-IR" sz="3600" b="1" dirty="0" smtClean="0">
                <a:solidFill>
                  <a:srgbClr val="FF0000"/>
                </a:solidFill>
                <a:cs typeface="B Zar" panose="00000400000000000000" pitchFamily="2" charset="-78"/>
              </a:rPr>
              <a:t>سال زراعی 95-94</a:t>
            </a:r>
          </a:p>
          <a:p>
            <a:pPr algn="ctr" rtl="1">
              <a:lnSpc>
                <a:spcPct val="160000"/>
              </a:lnSpc>
              <a:buNone/>
            </a:pPr>
            <a:r>
              <a:rPr lang="fa-IR" sz="3600" b="1" dirty="0" smtClean="0">
                <a:solidFill>
                  <a:srgbClr val="FF0000"/>
                </a:solidFill>
                <a:cs typeface="B Zar" panose="00000400000000000000" pitchFamily="2" charset="-78"/>
              </a:rPr>
              <a:t>مهرماه 95</a:t>
            </a:r>
            <a:endParaRPr lang="en-US" sz="3600" b="1" dirty="0">
              <a:solidFill>
                <a:srgbClr val="FF0000"/>
              </a:solidFill>
              <a:cs typeface="B Zar" panose="00000400000000000000"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normAutofit/>
          </a:bodyPr>
          <a:lstStyle/>
          <a:p>
            <a:pPr algn="r"/>
            <a:r>
              <a:rPr lang="fa-IR" sz="2400" dirty="0" smtClean="0">
                <a:solidFill>
                  <a:srgbClr val="FF0000"/>
                </a:solidFill>
                <a:cs typeface="B Titr" pitchFamily="2" charset="-78"/>
              </a:rPr>
              <a:t>ادامه:</a:t>
            </a:r>
            <a:endParaRPr lang="en-US" sz="2400" dirty="0"/>
          </a:p>
        </p:txBody>
      </p:sp>
      <p:graphicFrame>
        <p:nvGraphicFramePr>
          <p:cNvPr id="3" name="Table 2"/>
          <p:cNvGraphicFramePr>
            <a:graphicFrameLocks noGrp="1"/>
          </p:cNvGraphicFramePr>
          <p:nvPr>
            <p:extLst>
              <p:ext uri="{D42A27DB-BD31-4B8C-83A1-F6EECF244321}">
                <p14:modId xmlns="" xmlns:p14="http://schemas.microsoft.com/office/powerpoint/2010/main" val="1905068769"/>
              </p:ext>
            </p:extLst>
          </p:nvPr>
        </p:nvGraphicFramePr>
        <p:xfrm>
          <a:off x="381000" y="762000"/>
          <a:ext cx="8534400" cy="5047488"/>
        </p:xfrm>
        <a:graphic>
          <a:graphicData uri="http://schemas.openxmlformats.org/drawingml/2006/table">
            <a:tbl>
              <a:tblPr/>
              <a:tblGrid>
                <a:gridCol w="2057400"/>
                <a:gridCol w="5791200"/>
                <a:gridCol w="685800"/>
              </a:tblGrid>
              <a:tr h="297284">
                <a:tc>
                  <a:txBody>
                    <a:bodyPr/>
                    <a:lstStyle/>
                    <a:p>
                      <a:pPr algn="ctr" rtl="1">
                        <a:lnSpc>
                          <a:spcPct val="115000"/>
                        </a:lnSpc>
                        <a:spcAft>
                          <a:spcPts val="0"/>
                        </a:spcAft>
                      </a:pPr>
                      <a:r>
                        <a:rPr lang="fa-IR" sz="2400" dirty="0" smtClean="0">
                          <a:latin typeface="Calibri"/>
                          <a:ea typeface="Calibri"/>
                          <a:cs typeface="B Mitra" pitchFamily="2" charset="-78"/>
                        </a:rPr>
                        <a:t>6050 لیتر</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توزیع پروتئین </a:t>
                      </a:r>
                      <a:r>
                        <a:rPr lang="fa-IR" sz="2400" dirty="0" smtClean="0">
                          <a:latin typeface="Calibri"/>
                          <a:ea typeface="Calibri"/>
                          <a:cs typeface="B Mitra" pitchFamily="2" charset="-78"/>
                        </a:rPr>
                        <a:t>هیدرولیزات</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11</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84">
                <a:tc>
                  <a:txBody>
                    <a:bodyPr/>
                    <a:lstStyle/>
                    <a:p>
                      <a:pPr algn="ctr" rtl="1">
                        <a:lnSpc>
                          <a:spcPct val="115000"/>
                        </a:lnSpc>
                        <a:spcAft>
                          <a:spcPts val="0"/>
                        </a:spcAft>
                      </a:pPr>
                      <a:r>
                        <a:rPr lang="fa-IR" sz="2400" dirty="0" smtClean="0">
                          <a:latin typeface="Calibri"/>
                          <a:ea typeface="Calibri"/>
                          <a:cs typeface="B Mitra" pitchFamily="2" charset="-78"/>
                        </a:rPr>
                        <a:t>330 لیتر</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توزیع سم مالاتیون</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12</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84">
                <a:tc>
                  <a:txBody>
                    <a:bodyPr/>
                    <a:lstStyle/>
                    <a:p>
                      <a:pPr algn="ctr" rtl="1">
                        <a:lnSpc>
                          <a:spcPct val="115000"/>
                        </a:lnSpc>
                        <a:spcAft>
                          <a:spcPts val="0"/>
                        </a:spcAft>
                      </a:pPr>
                      <a:r>
                        <a:rPr lang="fa-IR" sz="2400" dirty="0" smtClean="0">
                          <a:latin typeface="Calibri"/>
                          <a:ea typeface="Calibri"/>
                          <a:cs typeface="B Mitra" pitchFamily="2" charset="-78"/>
                        </a:rPr>
                        <a:t>4000 </a:t>
                      </a:r>
                      <a:r>
                        <a:rPr lang="fa-IR" sz="2400" dirty="0">
                          <a:latin typeface="Calibri"/>
                          <a:ea typeface="Calibri"/>
                          <a:cs typeface="B Mitra" pitchFamily="2" charset="-78"/>
                        </a:rPr>
                        <a:t>عدد</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توزیع فرمون جنسی</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13</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84">
                <a:tc>
                  <a:txBody>
                    <a:bodyPr/>
                    <a:lstStyle/>
                    <a:p>
                      <a:pPr algn="ctr" rtl="1">
                        <a:lnSpc>
                          <a:spcPct val="115000"/>
                        </a:lnSpc>
                        <a:spcAft>
                          <a:spcPts val="0"/>
                        </a:spcAft>
                      </a:pPr>
                      <a:r>
                        <a:rPr lang="fa-IR" sz="2400" dirty="0" smtClean="0">
                          <a:latin typeface="Calibri"/>
                          <a:ea typeface="Calibri"/>
                          <a:cs typeface="B Mitra" pitchFamily="2" charset="-78"/>
                        </a:rPr>
                        <a:t>201300برگ</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توزیع کارت زرد چسبنده</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14</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84">
                <a:tc>
                  <a:txBody>
                    <a:bodyPr/>
                    <a:lstStyle/>
                    <a:p>
                      <a:pPr algn="ctr" rtl="1">
                        <a:lnSpc>
                          <a:spcPct val="115000"/>
                        </a:lnSpc>
                        <a:spcAft>
                          <a:spcPts val="0"/>
                        </a:spcAft>
                      </a:pPr>
                      <a:r>
                        <a:rPr lang="fa-IR" sz="2400" dirty="0" smtClean="0">
                          <a:latin typeface="Calibri"/>
                          <a:ea typeface="Calibri"/>
                          <a:cs typeface="B Mitra" pitchFamily="2" charset="-78"/>
                        </a:rPr>
                        <a:t>6 مورد</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برگزاری جلسات کمیته گیاهپزشکی استانی</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15</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84">
                <a:tc>
                  <a:txBody>
                    <a:bodyPr/>
                    <a:lstStyle/>
                    <a:p>
                      <a:pPr algn="ctr" rtl="1">
                        <a:lnSpc>
                          <a:spcPct val="115000"/>
                        </a:lnSpc>
                        <a:spcAft>
                          <a:spcPts val="0"/>
                        </a:spcAft>
                      </a:pPr>
                      <a:r>
                        <a:rPr lang="fa-IR" sz="2400" dirty="0" smtClean="0">
                          <a:latin typeface="Calibri"/>
                          <a:ea typeface="Calibri"/>
                          <a:cs typeface="B Mitra" pitchFamily="2" charset="-78"/>
                        </a:rPr>
                        <a:t>2868 هکتار</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سطح مبازره با استفاده از </a:t>
                      </a:r>
                      <a:r>
                        <a:rPr lang="fa-IR" sz="2400" dirty="0" smtClean="0">
                          <a:latin typeface="Calibri"/>
                          <a:ea typeface="Calibri"/>
                          <a:cs typeface="B Mitra" pitchFamily="2" charset="-78"/>
                        </a:rPr>
                        <a:t>تله</a:t>
                      </a:r>
                      <a:r>
                        <a:rPr lang="fa-IR" sz="2400" baseline="0" dirty="0" smtClean="0">
                          <a:latin typeface="Calibri"/>
                          <a:ea typeface="Calibri"/>
                          <a:cs typeface="B Mitra" pitchFamily="2" charset="-78"/>
                        </a:rPr>
                        <a:t> </a:t>
                      </a:r>
                      <a:r>
                        <a:rPr lang="fa-IR" sz="2400" dirty="0" smtClean="0">
                          <a:latin typeface="Calibri"/>
                          <a:ea typeface="Calibri"/>
                          <a:cs typeface="B Mitra" pitchFamily="2" charset="-78"/>
                        </a:rPr>
                        <a:t>های </a:t>
                      </a:r>
                      <a:r>
                        <a:rPr lang="fa-IR" sz="2400" dirty="0">
                          <a:latin typeface="Calibri"/>
                          <a:ea typeface="Calibri"/>
                          <a:cs typeface="B Mitra" pitchFamily="2" charset="-78"/>
                        </a:rPr>
                        <a:t>جلب </a:t>
                      </a:r>
                      <a:r>
                        <a:rPr lang="fa-IR" sz="2400" dirty="0" smtClean="0">
                          <a:latin typeface="Calibri"/>
                          <a:ea typeface="Calibri"/>
                          <a:cs typeface="B Mitra" pitchFamily="2" charset="-78"/>
                        </a:rPr>
                        <a:t>کننده</a:t>
                      </a:r>
                      <a:r>
                        <a:rPr lang="fa-IR" sz="2400" baseline="0" dirty="0" smtClean="0">
                          <a:latin typeface="Calibri"/>
                          <a:ea typeface="Calibri"/>
                          <a:cs typeface="B Mitra" pitchFamily="2" charset="-78"/>
                        </a:rPr>
                        <a:t> (تله زرد و پروتئینی)</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16</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84">
                <a:tc>
                  <a:txBody>
                    <a:bodyPr/>
                    <a:lstStyle/>
                    <a:p>
                      <a:pPr algn="ctr" rtl="1">
                        <a:lnSpc>
                          <a:spcPct val="115000"/>
                        </a:lnSpc>
                        <a:spcAft>
                          <a:spcPts val="0"/>
                        </a:spcAft>
                      </a:pPr>
                      <a:r>
                        <a:rPr lang="fa-IR" sz="2400" dirty="0" smtClean="0">
                          <a:latin typeface="Calibri"/>
                          <a:ea typeface="Calibri"/>
                          <a:cs typeface="B Mitra" pitchFamily="2" charset="-78"/>
                        </a:rPr>
                        <a:t>265 هکتار</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سطح </a:t>
                      </a:r>
                      <a:r>
                        <a:rPr lang="fa-IR" sz="2400" dirty="0" smtClean="0">
                          <a:latin typeface="Calibri"/>
                          <a:ea typeface="Calibri"/>
                          <a:cs typeface="B Mitra" pitchFamily="2" charset="-78"/>
                        </a:rPr>
                        <a:t>طعمه</a:t>
                      </a:r>
                      <a:r>
                        <a:rPr lang="fa-IR" sz="2400" baseline="0" dirty="0" smtClean="0">
                          <a:latin typeface="Calibri"/>
                          <a:ea typeface="Calibri"/>
                          <a:cs typeface="B Mitra" pitchFamily="2" charset="-78"/>
                        </a:rPr>
                        <a:t> </a:t>
                      </a:r>
                      <a:r>
                        <a:rPr lang="fa-IR" sz="2400" dirty="0" smtClean="0">
                          <a:latin typeface="Calibri"/>
                          <a:ea typeface="Calibri"/>
                          <a:cs typeface="B Mitra" pitchFamily="2" charset="-78"/>
                        </a:rPr>
                        <a:t>پاشی</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17</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84">
                <a:tc>
                  <a:txBody>
                    <a:bodyPr/>
                    <a:lstStyle/>
                    <a:p>
                      <a:pPr algn="ctr" rtl="1">
                        <a:lnSpc>
                          <a:spcPct val="115000"/>
                        </a:lnSpc>
                        <a:spcAft>
                          <a:spcPts val="0"/>
                        </a:spcAft>
                      </a:pPr>
                      <a:r>
                        <a:rPr lang="fa-IR" sz="2400" dirty="0" smtClean="0">
                          <a:latin typeface="Calibri"/>
                          <a:ea typeface="Calibri"/>
                          <a:cs typeface="B Mitra" pitchFamily="2" charset="-78"/>
                        </a:rPr>
                        <a:t>2مورد</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شرکت در جلسات کارگروه مگس زیتون</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a:latin typeface="Calibri"/>
                          <a:ea typeface="Calibri"/>
                          <a:cs typeface="B Mitra" pitchFamily="2" charset="-78"/>
                        </a:rPr>
                        <a:t>18</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84">
                <a:tc>
                  <a:txBody>
                    <a:bodyPr/>
                    <a:lstStyle/>
                    <a:p>
                      <a:pPr algn="ctr" rtl="1">
                        <a:lnSpc>
                          <a:spcPct val="115000"/>
                        </a:lnSpc>
                        <a:spcAft>
                          <a:spcPts val="0"/>
                        </a:spcAft>
                      </a:pPr>
                      <a:r>
                        <a:rPr lang="fa-IR" sz="2400" dirty="0" smtClean="0">
                          <a:latin typeface="Calibri"/>
                          <a:ea typeface="Calibri"/>
                          <a:cs typeface="B Mitra" pitchFamily="2" charset="-78"/>
                        </a:rPr>
                        <a:t>6مورد</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a:latin typeface="Calibri"/>
                          <a:ea typeface="Calibri"/>
                          <a:cs typeface="B Mitra" pitchFamily="2" charset="-78"/>
                        </a:rPr>
                        <a:t>تهیه و پخش </a:t>
                      </a:r>
                      <a:r>
                        <a:rPr lang="fa-IR" sz="2400" dirty="0" smtClean="0">
                          <a:latin typeface="Calibri"/>
                          <a:ea typeface="Calibri"/>
                          <a:cs typeface="B Mitra" pitchFamily="2" charset="-78"/>
                        </a:rPr>
                        <a:t>برنامه</a:t>
                      </a:r>
                      <a:r>
                        <a:rPr lang="fa-IR" sz="2400" baseline="0" dirty="0" smtClean="0">
                          <a:latin typeface="Calibri"/>
                          <a:ea typeface="Calibri"/>
                          <a:cs typeface="B Mitra" pitchFamily="2" charset="-78"/>
                        </a:rPr>
                        <a:t> </a:t>
                      </a:r>
                      <a:r>
                        <a:rPr lang="fa-IR" sz="2400" dirty="0" smtClean="0">
                          <a:latin typeface="Calibri"/>
                          <a:ea typeface="Calibri"/>
                          <a:cs typeface="B Mitra" pitchFamily="2" charset="-78"/>
                        </a:rPr>
                        <a:t>های </a:t>
                      </a:r>
                      <a:r>
                        <a:rPr lang="fa-IR" sz="2400" dirty="0">
                          <a:latin typeface="Calibri"/>
                          <a:ea typeface="Calibri"/>
                          <a:cs typeface="B Mitra" pitchFamily="2" charset="-78"/>
                        </a:rPr>
                        <a:t>تلویزیونی مرتبط با مگس زیتون</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smtClean="0">
                          <a:latin typeface="Calibri"/>
                          <a:ea typeface="Calibri"/>
                          <a:cs typeface="B Mitra" pitchFamily="2" charset="-78"/>
                        </a:rPr>
                        <a:t>19</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84">
                <a:tc>
                  <a:txBody>
                    <a:bodyPr/>
                    <a:lstStyle/>
                    <a:p>
                      <a:pPr algn="ctr" rtl="1">
                        <a:lnSpc>
                          <a:spcPct val="115000"/>
                        </a:lnSpc>
                        <a:spcAft>
                          <a:spcPts val="0"/>
                        </a:spcAft>
                      </a:pPr>
                      <a:r>
                        <a:rPr lang="fa-IR" sz="2400" dirty="0" smtClean="0">
                          <a:latin typeface="Calibri"/>
                          <a:ea typeface="Calibri"/>
                          <a:cs typeface="B Mitra" pitchFamily="2" charset="-78"/>
                        </a:rPr>
                        <a:t>6 مورد</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smtClean="0">
                          <a:latin typeface="Calibri"/>
                          <a:ea typeface="Calibri"/>
                          <a:cs typeface="B Mitra" pitchFamily="2" charset="-78"/>
                        </a:rPr>
                        <a:t>شرکت در جلسات پدافند غیرعامل در زمینه مگس زیتون</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smtClean="0">
                          <a:latin typeface="Calibri"/>
                          <a:ea typeface="Calibri"/>
                          <a:cs typeface="B Mitra" pitchFamily="2" charset="-78"/>
                        </a:rPr>
                        <a:t>20</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284">
                <a:tc>
                  <a:txBody>
                    <a:bodyPr/>
                    <a:lstStyle/>
                    <a:p>
                      <a:pPr algn="ctr" rtl="1">
                        <a:lnSpc>
                          <a:spcPct val="115000"/>
                        </a:lnSpc>
                        <a:spcAft>
                          <a:spcPts val="0"/>
                        </a:spcAft>
                      </a:pPr>
                      <a:r>
                        <a:rPr lang="fa-IR" sz="2400" dirty="0" smtClean="0">
                          <a:latin typeface="Calibri"/>
                          <a:ea typeface="Calibri"/>
                          <a:cs typeface="B Mitra" pitchFamily="2" charset="-78"/>
                        </a:rPr>
                        <a:t>10 دستگاه</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fa-IR" sz="2400" dirty="0" smtClean="0">
                          <a:latin typeface="Calibri"/>
                          <a:ea typeface="Calibri"/>
                          <a:cs typeface="B Mitra" pitchFamily="2" charset="-78"/>
                        </a:rPr>
                        <a:t>توزیع سمپاش</a:t>
                      </a:r>
                      <a:r>
                        <a:rPr lang="fa-IR" sz="2400" baseline="0" dirty="0" smtClean="0">
                          <a:latin typeface="Calibri"/>
                          <a:ea typeface="Calibri"/>
                          <a:cs typeface="B Mitra" pitchFamily="2" charset="-78"/>
                        </a:rPr>
                        <a:t> موتوری بصورت امانی بین باغداران زیتون جهت طعمه پاشی</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400" dirty="0" smtClean="0">
                          <a:latin typeface="Calibri"/>
                          <a:ea typeface="Calibri"/>
                          <a:cs typeface="B Mitra" pitchFamily="2" charset="-78"/>
                        </a:rPr>
                        <a:t>21</a:t>
                      </a:r>
                      <a:endParaRPr lang="en-US" sz="2400" dirty="0">
                        <a:latin typeface="Calibri"/>
                        <a:ea typeface="Calibri"/>
                        <a:cs typeface="B Mitra" pitchFamily="2" charset="-78"/>
                      </a:endParaRPr>
                    </a:p>
                  </a:txBody>
                  <a:tcPr marL="65607" marR="65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pPr algn="r"/>
            <a:r>
              <a:rPr lang="fa-IR" sz="2400" dirty="0">
                <a:solidFill>
                  <a:srgbClr val="FF0000"/>
                </a:solidFill>
                <a:cs typeface="B Titr" pitchFamily="2" charset="-78"/>
              </a:rPr>
              <a:t>اعتبارات ملی و استانی در طی سالهای 94 و 95</a:t>
            </a:r>
            <a:r>
              <a:rPr lang="en-US" sz="2400" dirty="0">
                <a:solidFill>
                  <a:srgbClr val="FF0000"/>
                </a:solidFill>
                <a:cs typeface="B Titr" pitchFamily="2" charset="-78"/>
              </a:rPr>
              <a:t/>
            </a:r>
            <a:br>
              <a:rPr lang="en-US" sz="2400" dirty="0">
                <a:solidFill>
                  <a:srgbClr val="FF0000"/>
                </a:solidFill>
                <a:cs typeface="B Titr" pitchFamily="2" charset="-78"/>
              </a:rPr>
            </a:br>
            <a:endParaRPr lang="en-US" sz="2400" dirty="0">
              <a:solidFill>
                <a:srgbClr val="FF0000"/>
              </a:solidFill>
              <a:cs typeface="B Titr" pitchFamily="2" charset="-78"/>
            </a:endParaRPr>
          </a:p>
        </p:txBody>
      </p:sp>
      <p:graphicFrame>
        <p:nvGraphicFramePr>
          <p:cNvPr id="3" name="Table 2"/>
          <p:cNvGraphicFramePr>
            <a:graphicFrameLocks noGrp="1"/>
          </p:cNvGraphicFramePr>
          <p:nvPr>
            <p:extLst>
              <p:ext uri="{D42A27DB-BD31-4B8C-83A1-F6EECF244321}">
                <p14:modId xmlns="" xmlns:p14="http://schemas.microsoft.com/office/powerpoint/2010/main" val="1382519431"/>
              </p:ext>
            </p:extLst>
          </p:nvPr>
        </p:nvGraphicFramePr>
        <p:xfrm>
          <a:off x="304795" y="549075"/>
          <a:ext cx="8610605" cy="6420939"/>
        </p:xfrm>
        <a:graphic>
          <a:graphicData uri="http://schemas.openxmlformats.org/drawingml/2006/table">
            <a:tbl>
              <a:tblPr/>
              <a:tblGrid>
                <a:gridCol w="838205"/>
                <a:gridCol w="1143000"/>
                <a:gridCol w="990600"/>
                <a:gridCol w="838195"/>
                <a:gridCol w="914400"/>
                <a:gridCol w="1066805"/>
                <a:gridCol w="1295400"/>
                <a:gridCol w="762000"/>
                <a:gridCol w="762000"/>
              </a:tblGrid>
              <a:tr h="428724">
                <a:tc gridSpan="4">
                  <a:txBody>
                    <a:bodyPr/>
                    <a:lstStyle/>
                    <a:p>
                      <a:pPr algn="ctr">
                        <a:lnSpc>
                          <a:spcPct val="115000"/>
                        </a:lnSpc>
                        <a:spcAft>
                          <a:spcPts val="0"/>
                        </a:spcAft>
                      </a:pPr>
                      <a:r>
                        <a:rPr lang="fa-IR" sz="2200" dirty="0">
                          <a:latin typeface="Calibri"/>
                          <a:ea typeface="Calibri"/>
                          <a:cs typeface="B Zar" panose="00000400000000000000" pitchFamily="2" charset="-78"/>
                        </a:rPr>
                        <a:t>سال 95 (پیشنهادی)  </a:t>
                      </a:r>
                      <a:endParaRPr lang="en-US" sz="22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fa-IR" sz="2200">
                          <a:latin typeface="Calibri"/>
                          <a:ea typeface="Calibri"/>
                          <a:cs typeface="B Zar" panose="00000400000000000000" pitchFamily="2" charset="-78"/>
                        </a:rPr>
                        <a:t>سال 94</a:t>
                      </a:r>
                      <a:endParaRPr lang="en-US" sz="22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1">
                        <a:lnSpc>
                          <a:spcPct val="115000"/>
                        </a:lnSpc>
                        <a:spcAft>
                          <a:spcPts val="0"/>
                        </a:spcAft>
                      </a:pPr>
                      <a:endParaRPr lang="fa-IR" sz="22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023">
                <a:tc>
                  <a:txBody>
                    <a:bodyPr/>
                    <a:lstStyle/>
                    <a:p>
                      <a:pPr algn="ctr">
                        <a:lnSpc>
                          <a:spcPct val="115000"/>
                        </a:lnSpc>
                        <a:spcAft>
                          <a:spcPts val="0"/>
                        </a:spcAft>
                      </a:pPr>
                      <a:r>
                        <a:rPr lang="fa-IR" sz="2000">
                          <a:latin typeface="Calibri"/>
                          <a:ea typeface="Calibri"/>
                          <a:cs typeface="B Zar" panose="00000400000000000000" pitchFamily="2" charset="-78"/>
                        </a:rPr>
                        <a:t>درصد تخصیص</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dirty="0">
                          <a:latin typeface="Calibri"/>
                          <a:ea typeface="Calibri"/>
                          <a:cs typeface="B Zar" panose="00000400000000000000" pitchFamily="2" charset="-78"/>
                        </a:rPr>
                        <a:t>مبلغ اعتبار(میلیون ریال)</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dirty="0">
                          <a:latin typeface="Calibri"/>
                          <a:ea typeface="Calibri"/>
                          <a:cs typeface="B Zar" panose="00000400000000000000" pitchFamily="2" charset="-78"/>
                        </a:rPr>
                        <a:t>عنوان پروژه</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panose="00000400000000000000" pitchFamily="2" charset="-78"/>
                        </a:rPr>
                        <a:t>منابع تامین اعتبار</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dirty="0">
                          <a:latin typeface="Calibri"/>
                          <a:ea typeface="Calibri"/>
                          <a:cs typeface="B Zar" panose="00000400000000000000" pitchFamily="2" charset="-78"/>
                        </a:rPr>
                        <a:t>درصد تخصیص</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panose="00000400000000000000" pitchFamily="2" charset="-78"/>
                        </a:rPr>
                        <a:t>مبلغ اعتبار(میلیون ریال)</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panose="00000400000000000000" pitchFamily="2" charset="-78"/>
                        </a:rPr>
                        <a:t>عنوان پروژه</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panose="00000400000000000000" pitchFamily="2" charset="-78"/>
                        </a:rPr>
                        <a:t>منابع تامین اعتبار</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dirty="0">
                          <a:latin typeface="Calibri"/>
                          <a:ea typeface="Calibri"/>
                          <a:cs typeface="B Zar" panose="00000400000000000000" pitchFamily="2" charset="-78"/>
                        </a:rPr>
                        <a:t>ردیف</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5578">
                <a:tc>
                  <a:txBody>
                    <a:bodyPr/>
                    <a:lstStyle/>
                    <a:p>
                      <a:pPr algn="ctr" rtl="1">
                        <a:lnSpc>
                          <a:spcPct val="115000"/>
                        </a:lnSpc>
                        <a:spcAft>
                          <a:spcPts val="0"/>
                        </a:spcAft>
                      </a:pPr>
                      <a:r>
                        <a:rPr lang="fa-IR" sz="2000">
                          <a:latin typeface="Calibri"/>
                          <a:ea typeface="Calibri"/>
                          <a:cs typeface="B Zar" panose="00000400000000000000" pitchFamily="2" charset="-78"/>
                        </a:rPr>
                        <a:t>-</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smtClean="0">
                          <a:latin typeface="Calibri"/>
                          <a:ea typeface="Calibri"/>
                          <a:cs typeface="B Zar" panose="00000400000000000000" pitchFamily="2" charset="-78"/>
                        </a:rPr>
                        <a:t>5000 </a:t>
                      </a:r>
                      <a:r>
                        <a:rPr lang="fa-IR" sz="2000" dirty="0" smtClean="0">
                          <a:solidFill>
                            <a:srgbClr val="FF0000"/>
                          </a:solidFill>
                          <a:latin typeface="Calibri"/>
                          <a:ea typeface="Calibri"/>
                          <a:cs typeface="B Zar" panose="00000400000000000000" pitchFamily="2" charset="-78"/>
                        </a:rPr>
                        <a:t>پیشنهادی</a:t>
                      </a:r>
                      <a:endParaRPr lang="en-US" sz="2000" dirty="0">
                        <a:solidFill>
                          <a:srgbClr val="FF0000"/>
                        </a:solidFill>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dirty="0" smtClean="0">
                          <a:latin typeface="Calibri"/>
                          <a:ea typeface="Calibri"/>
                          <a:cs typeface="B Zar" panose="00000400000000000000" pitchFamily="2" charset="-78"/>
                        </a:rPr>
                        <a:t>مبارزه با مگس زیتون (بحران)</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dirty="0">
                          <a:latin typeface="Calibri"/>
                          <a:ea typeface="Calibri"/>
                          <a:cs typeface="B Zar" panose="00000400000000000000" pitchFamily="2" charset="-78"/>
                        </a:rPr>
                        <a:t>استانی</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Zar" panose="00000400000000000000" pitchFamily="2" charset="-78"/>
                        </a:rPr>
                        <a:t>100 درصد</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Zar" panose="00000400000000000000" pitchFamily="2" charset="-78"/>
                        </a:rPr>
                        <a:t>1000</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panose="00000400000000000000" pitchFamily="2" charset="-78"/>
                        </a:rPr>
                        <a:t>مبارزه با آفات گیاهی (مگس زیتون و ملخ) در سطح استان (بحران)</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panose="00000400000000000000" pitchFamily="2" charset="-78"/>
                        </a:rPr>
                        <a:t>استانی</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Zar" panose="00000400000000000000" pitchFamily="2" charset="-78"/>
                        </a:rPr>
                        <a:t>1</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222">
                <a:tc>
                  <a:txBody>
                    <a:bodyPr/>
                    <a:lstStyle/>
                    <a:p>
                      <a:pPr algn="ctr" rtl="1">
                        <a:lnSpc>
                          <a:spcPct val="115000"/>
                        </a:lnSpc>
                        <a:spcAft>
                          <a:spcPts val="0"/>
                        </a:spcAft>
                      </a:pPr>
                      <a:r>
                        <a:rPr lang="fa-IR" sz="2000" dirty="0">
                          <a:latin typeface="Calibri"/>
                          <a:ea typeface="Calibri"/>
                          <a:cs typeface="B Zar" panose="00000400000000000000" pitchFamily="2" charset="-78"/>
                        </a:rPr>
                        <a:t>-</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smtClean="0">
                          <a:latin typeface="Calibri"/>
                          <a:ea typeface="Calibri"/>
                          <a:cs typeface="B Zar" panose="00000400000000000000" pitchFamily="2" charset="-78"/>
                        </a:rPr>
                        <a:t>400</a:t>
                      </a:r>
                    </a:p>
                    <a:p>
                      <a:pPr marL="0" marR="0" lvl="0" indent="0" algn="ctr" defTabSz="914400" rtl="1" eaLnBrk="1" fontAlgn="auto" latinLnBrk="0" hangingPunct="1">
                        <a:lnSpc>
                          <a:spcPct val="115000"/>
                        </a:lnSpc>
                        <a:spcBef>
                          <a:spcPts val="0"/>
                        </a:spcBef>
                        <a:spcAft>
                          <a:spcPts val="0"/>
                        </a:spcAft>
                        <a:buClrTx/>
                        <a:buSzTx/>
                        <a:buFontTx/>
                        <a:buNone/>
                        <a:tabLst/>
                        <a:defRPr/>
                      </a:pPr>
                      <a:r>
                        <a:rPr kumimoji="0" lang="fa-IR" sz="2000" b="0" i="0" u="none" strike="noStrike" kern="1200" cap="none" spc="0" normalizeH="0" baseline="0" noProof="0" dirty="0" smtClean="0">
                          <a:ln>
                            <a:noFill/>
                          </a:ln>
                          <a:solidFill>
                            <a:srgbClr val="FF0000"/>
                          </a:solidFill>
                          <a:effectLst/>
                          <a:uLnTx/>
                          <a:uFillTx/>
                          <a:latin typeface="+mn-lt"/>
                          <a:ea typeface="Calibri"/>
                          <a:cs typeface="B Zar" panose="00000400000000000000" pitchFamily="2" charset="-78"/>
                        </a:rPr>
                        <a:t>پیشنهادی</a:t>
                      </a:r>
                      <a:endParaRPr kumimoji="0" lang="en-US" sz="2000" b="0" i="0" u="none" strike="noStrike" kern="1200" cap="none" spc="0" normalizeH="0" baseline="0" noProof="0" dirty="0" smtClean="0">
                        <a:ln>
                          <a:noFill/>
                        </a:ln>
                        <a:solidFill>
                          <a:srgbClr val="FF0000"/>
                        </a:solidFill>
                        <a:effectLst/>
                        <a:uLnTx/>
                        <a:uFillTx/>
                        <a:latin typeface="+mn-lt"/>
                        <a:ea typeface="Calibri"/>
                        <a:cs typeface="B Zar" panose="00000400000000000000" pitchFamily="2" charset="-78"/>
                      </a:endParaRPr>
                    </a:p>
                    <a:p>
                      <a:pPr algn="ctr" rtl="1">
                        <a:lnSpc>
                          <a:spcPct val="115000"/>
                        </a:lnSpc>
                        <a:spcAft>
                          <a:spcPts val="0"/>
                        </a:spcAft>
                      </a:pP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panose="00000400000000000000" pitchFamily="2" charset="-78"/>
                        </a:rPr>
                        <a:t>مبارزه با مگس زیتون در رودبار</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panose="00000400000000000000" pitchFamily="2" charset="-78"/>
                        </a:rPr>
                        <a:t>استانی</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Zar" panose="00000400000000000000" pitchFamily="2" charset="-78"/>
                        </a:rPr>
                        <a:t>64.06 درصد</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Zar" panose="00000400000000000000" pitchFamily="2" charset="-78"/>
                        </a:rPr>
                        <a:t>320</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panose="00000400000000000000" pitchFamily="2" charset="-78"/>
                        </a:rPr>
                        <a:t>مبارزه با مگس زیتون در رودبار</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panose="00000400000000000000" pitchFamily="2" charset="-78"/>
                        </a:rPr>
                        <a:t>استانی</a:t>
                      </a:r>
                      <a:endParaRPr lang="en-US" sz="200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Zar" panose="00000400000000000000" pitchFamily="2" charset="-78"/>
                        </a:rPr>
                        <a:t>2</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778">
                <a:tc>
                  <a:txBody>
                    <a:bodyPr/>
                    <a:lstStyle/>
                    <a:p>
                      <a:pPr algn="ctr" rtl="1">
                        <a:lnSpc>
                          <a:spcPct val="115000"/>
                        </a:lnSpc>
                        <a:spcAft>
                          <a:spcPts val="0"/>
                        </a:spcAft>
                      </a:pPr>
                      <a:r>
                        <a:rPr lang="fa-IR" sz="2000" smtClean="0">
                          <a:latin typeface="Calibri"/>
                          <a:ea typeface="Calibri"/>
                          <a:cs typeface="B Zar" panose="00000400000000000000" pitchFamily="2" charset="-78"/>
                        </a:rPr>
                        <a:t>-</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smtClean="0">
                          <a:latin typeface="Calibri"/>
                          <a:ea typeface="Calibri"/>
                          <a:cs typeface="B Zar" panose="00000400000000000000" pitchFamily="2" charset="-78"/>
                        </a:rPr>
                        <a:t>-</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smtClean="0">
                          <a:latin typeface="Calibri"/>
                          <a:ea typeface="Calibri"/>
                          <a:cs typeface="B Zar" panose="00000400000000000000" pitchFamily="2" charset="-78"/>
                        </a:rPr>
                        <a:t>-</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smtClean="0">
                          <a:latin typeface="Calibri"/>
                          <a:ea typeface="Calibri"/>
                          <a:cs typeface="B Zar" panose="00000400000000000000" pitchFamily="2" charset="-78"/>
                        </a:rPr>
                        <a:t>-</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smtClean="0">
                          <a:latin typeface="Calibri"/>
                          <a:ea typeface="Calibri"/>
                          <a:cs typeface="B Zar" panose="00000400000000000000" pitchFamily="2" charset="-78"/>
                        </a:rPr>
                        <a:t>-</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smtClean="0">
                          <a:latin typeface="Calibri"/>
                          <a:ea typeface="Calibri"/>
                          <a:cs typeface="B Zar" panose="00000400000000000000" pitchFamily="2" charset="-78"/>
                        </a:rPr>
                        <a:t>-</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dirty="0" smtClean="0">
                          <a:latin typeface="Calibri"/>
                          <a:ea typeface="Calibri"/>
                          <a:cs typeface="B Zar" panose="00000400000000000000" pitchFamily="2" charset="-78"/>
                        </a:rPr>
                        <a:t>مبارزه با مگس زیتون و ملخ</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dirty="0" smtClean="0">
                          <a:latin typeface="Calibri"/>
                          <a:ea typeface="Calibri"/>
                          <a:cs typeface="B Zar" panose="00000400000000000000" pitchFamily="2" charset="-78"/>
                        </a:rPr>
                        <a:t>ملی</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smtClean="0">
                          <a:latin typeface="Calibri"/>
                          <a:ea typeface="Calibri"/>
                          <a:cs typeface="B Zar" panose="00000400000000000000" pitchFamily="2" charset="-78"/>
                        </a:rPr>
                        <a:t>3</a:t>
                      </a:r>
                      <a:endParaRPr lang="en-US" sz="2000" dirty="0">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197">
                <a:tc gridSpan="9">
                  <a:txBody>
                    <a:bodyPr/>
                    <a:lstStyle/>
                    <a:p>
                      <a:pPr algn="r" rtl="1">
                        <a:lnSpc>
                          <a:spcPct val="115000"/>
                        </a:lnSpc>
                        <a:spcAft>
                          <a:spcPts val="0"/>
                        </a:spcAft>
                      </a:pPr>
                      <a:r>
                        <a:rPr lang="fa-IR" sz="2000" b="1" dirty="0" smtClean="0">
                          <a:solidFill>
                            <a:srgbClr val="FF0000"/>
                          </a:solidFill>
                          <a:latin typeface="Calibri"/>
                          <a:ea typeface="Calibri"/>
                          <a:cs typeface="B Zar" panose="00000400000000000000" pitchFamily="2" charset="-78"/>
                        </a:rPr>
                        <a:t>توضیح</a:t>
                      </a:r>
                      <a:r>
                        <a:rPr lang="fa-IR" sz="2000" b="1" baseline="0" dirty="0" smtClean="0">
                          <a:solidFill>
                            <a:srgbClr val="FF0000"/>
                          </a:solidFill>
                          <a:latin typeface="Calibri"/>
                          <a:ea typeface="Calibri"/>
                          <a:cs typeface="B Zar" panose="00000400000000000000" pitchFamily="2" charset="-78"/>
                        </a:rPr>
                        <a:t> اینکه: مبلغ یک و نیم میلیارد ریال در سال جاری برای آفت مگس زیتون هزینه گردیده که تاکنون هیچگونه اعتباری از منابع ملی و استانی به این سازمان تخصیص داده نشده است.</a:t>
                      </a:r>
                      <a:endParaRPr lang="en-US" sz="2000" b="1" dirty="0">
                        <a:solidFill>
                          <a:srgbClr val="FF0000"/>
                        </a:solidFill>
                        <a:latin typeface="Calibri"/>
                        <a:ea typeface="Calibri"/>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ctr" rtl="1">
                        <a:lnSpc>
                          <a:spcPct val="115000"/>
                        </a:lnSpc>
                        <a:spcAft>
                          <a:spcPts val="0"/>
                        </a:spcAft>
                      </a:pPr>
                      <a:endParaRPr lang="en-US" sz="2200" dirty="0">
                        <a:latin typeface="Calibri"/>
                        <a:ea typeface="Calibri"/>
                        <a:cs typeface="B 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15000"/>
                        </a:lnSpc>
                        <a:spcAft>
                          <a:spcPts val="0"/>
                        </a:spcAft>
                      </a:pPr>
                      <a:endParaRPr lang="en-US" sz="2200" dirty="0">
                        <a:latin typeface="Calibri"/>
                        <a:ea typeface="Calibri"/>
                        <a:cs typeface="B 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15000"/>
                        </a:lnSpc>
                        <a:spcAft>
                          <a:spcPts val="0"/>
                        </a:spcAft>
                      </a:pPr>
                      <a:endParaRPr lang="en-US" sz="2200" dirty="0">
                        <a:latin typeface="Calibri"/>
                        <a:ea typeface="Calibri"/>
                        <a:cs typeface="B 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15000"/>
                        </a:lnSpc>
                        <a:spcAft>
                          <a:spcPts val="0"/>
                        </a:spcAft>
                      </a:pPr>
                      <a:endParaRPr lang="en-US" sz="2200" dirty="0">
                        <a:latin typeface="Calibri"/>
                        <a:ea typeface="Calibri"/>
                        <a:cs typeface="B 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15000"/>
                        </a:lnSpc>
                        <a:spcAft>
                          <a:spcPts val="0"/>
                        </a:spcAft>
                      </a:pPr>
                      <a:endParaRPr lang="en-US" sz="2200" dirty="0">
                        <a:latin typeface="Calibri"/>
                        <a:ea typeface="Calibri"/>
                        <a:cs typeface="B 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US" sz="2200" dirty="0">
                        <a:latin typeface="Calibri"/>
                        <a:ea typeface="Calibri"/>
                        <a:cs typeface="B 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US" sz="2200" dirty="0">
                        <a:latin typeface="Calibri"/>
                        <a:ea typeface="Calibri"/>
                        <a:cs typeface="B 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1">
                        <a:lnSpc>
                          <a:spcPct val="115000"/>
                        </a:lnSpc>
                        <a:spcAft>
                          <a:spcPts val="0"/>
                        </a:spcAft>
                      </a:pPr>
                      <a:endParaRPr lang="en-US" sz="2200" dirty="0">
                        <a:latin typeface="Calibri"/>
                        <a:ea typeface="Calibri"/>
                        <a:cs typeface="B 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411423"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131763" algn="ctr"/>
              </a:tabLst>
            </a:pPr>
            <a:r>
              <a:rPr kumimoji="0" lang="fa-I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131763" algn="ctr"/>
              </a:tabLst>
            </a:pPr>
            <a:r>
              <a:rPr kumimoji="0" lang="fa-IR" sz="1600" b="1" i="0" u="none" strike="noStrike" cap="none" normalizeH="0" baseline="0" dirty="0" smtClean="0">
                <a:ln>
                  <a:noFill/>
                </a:ln>
                <a:solidFill>
                  <a:srgbClr val="FF0000"/>
                </a:solidFill>
                <a:effectLst/>
                <a:latin typeface="Arial" pitchFamily="34" charset="0"/>
                <a:ea typeface="Times New Roman" pitchFamily="18" charset="0"/>
                <a:cs typeface="B Titr" pitchFamily="2" charset="-78"/>
              </a:rPr>
              <a:t>              جدول شکار مگس میوه زیتون در ایستگاههای پیش آگاهی</a:t>
            </a:r>
          </a:p>
          <a:p>
            <a:pPr marL="0" marR="0" lvl="0" indent="0" algn="r" defTabSz="914400" rtl="1" eaLnBrk="0" fontAlgn="base" latinLnBrk="0" hangingPunct="0">
              <a:lnSpc>
                <a:spcPct val="100000"/>
              </a:lnSpc>
              <a:spcBef>
                <a:spcPct val="0"/>
              </a:spcBef>
              <a:spcAft>
                <a:spcPct val="0"/>
              </a:spcAft>
              <a:buClrTx/>
              <a:buSzTx/>
              <a:buFontTx/>
              <a:buNone/>
              <a:tabLst>
                <a:tab pos="131763" algn="ctr"/>
              </a:tabLst>
            </a:pP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763" algn="ct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1" name="Rectangle 1"/>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1763" algn="ct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2692186161"/>
              </p:ext>
            </p:extLst>
          </p:nvPr>
        </p:nvGraphicFramePr>
        <p:xfrm>
          <a:off x="660400" y="609600"/>
          <a:ext cx="8178800" cy="6073320"/>
        </p:xfrm>
        <a:graphic>
          <a:graphicData uri="http://schemas.openxmlformats.org/drawingml/2006/table">
            <a:tbl>
              <a:tblPr rtl="1"/>
              <a:tblGrid>
                <a:gridCol w="455736"/>
                <a:gridCol w="1589740"/>
                <a:gridCol w="1328376"/>
                <a:gridCol w="632559"/>
                <a:gridCol w="493397"/>
                <a:gridCol w="493397"/>
                <a:gridCol w="518700"/>
                <a:gridCol w="506047"/>
                <a:gridCol w="525024"/>
                <a:gridCol w="797624"/>
                <a:gridCol w="838200"/>
              </a:tblGrid>
              <a:tr h="206770">
                <a:tc rowSpan="2">
                  <a:txBody>
                    <a:bodyPr/>
                    <a:lstStyle/>
                    <a:p>
                      <a:pPr algn="ctr" rtl="1">
                        <a:spcAft>
                          <a:spcPts val="0"/>
                        </a:spcAft>
                      </a:pPr>
                      <a:r>
                        <a:rPr lang="fa-IR" sz="1200" b="1" dirty="0" smtClean="0">
                          <a:latin typeface="Times New Roman"/>
                          <a:ea typeface="Times New Roman"/>
                          <a:cs typeface="+mn-cs"/>
                        </a:rPr>
                        <a:t>تاریخ نمونه برداری</a:t>
                      </a:r>
                      <a:endParaRPr lang="en-US" sz="1200" dirty="0">
                        <a:latin typeface="Times New Roman"/>
                        <a:ea typeface="Times New Roman"/>
                        <a:cs typeface="+mn-cs"/>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spcAft>
                          <a:spcPts val="0"/>
                        </a:spcAft>
                      </a:pPr>
                      <a:r>
                        <a:rPr lang="fa-IR" sz="1200" b="1" dirty="0">
                          <a:latin typeface="Times New Roman"/>
                          <a:ea typeface="Times New Roman"/>
                          <a:cs typeface="B Zar" panose="00000400000000000000" pitchFamily="2" charset="-78"/>
                        </a:rPr>
                        <a:t>نام و نام خانوادگی باغدار</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spcAft>
                          <a:spcPts val="0"/>
                        </a:spcAft>
                      </a:pPr>
                      <a:r>
                        <a:rPr lang="fa-IR" sz="1200" b="1">
                          <a:latin typeface="Times New Roman"/>
                          <a:ea typeface="Times New Roman"/>
                          <a:cs typeface="B Zar" panose="00000400000000000000" pitchFamily="2" charset="-78"/>
                        </a:rPr>
                        <a:t>محل</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spcAft>
                          <a:spcPts val="0"/>
                        </a:spcAft>
                      </a:pPr>
                      <a:r>
                        <a:rPr lang="fa-IR" sz="1200" b="1" dirty="0">
                          <a:latin typeface="Times New Roman"/>
                          <a:ea typeface="Times New Roman"/>
                          <a:cs typeface="B Zar" panose="00000400000000000000" pitchFamily="2" charset="-78"/>
                        </a:rPr>
                        <a:t>تعداد تله فرمونی</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spcAft>
                          <a:spcPts val="0"/>
                        </a:spcAft>
                      </a:pPr>
                      <a:r>
                        <a:rPr lang="fa-IR" sz="1200" b="1" dirty="0">
                          <a:solidFill>
                            <a:srgbClr val="FF0000"/>
                          </a:solidFill>
                          <a:latin typeface="+mj-lt"/>
                          <a:ea typeface="Times New Roman"/>
                          <a:cs typeface="B Zar" pitchFamily="2" charset="-78"/>
                        </a:rPr>
                        <a:t>تعداد شکار تله فرمونی</a:t>
                      </a:r>
                      <a:endParaRPr lang="en-US" sz="1200" dirty="0">
                        <a:solidFill>
                          <a:srgbClr val="FF0000"/>
                        </a:solidFill>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rtl="1">
                        <a:spcAft>
                          <a:spcPts val="0"/>
                        </a:spcAft>
                      </a:pPr>
                      <a:r>
                        <a:rPr lang="fa-IR" sz="1200" b="1">
                          <a:latin typeface="+mj-lt"/>
                          <a:ea typeface="Times New Roman"/>
                          <a:cs typeface="B Zar" pitchFamily="2" charset="-78"/>
                        </a:rPr>
                        <a:t>تعداد تله مکفیل</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a:spcAft>
                          <a:spcPts val="0"/>
                        </a:spcAft>
                      </a:pPr>
                      <a:r>
                        <a:rPr lang="fa-IR" sz="1200" b="1" dirty="0">
                          <a:solidFill>
                            <a:srgbClr val="FF0000"/>
                          </a:solidFill>
                          <a:latin typeface="+mj-lt"/>
                          <a:ea typeface="Times New Roman"/>
                          <a:cs typeface="B Zar" pitchFamily="2" charset="-78"/>
                        </a:rPr>
                        <a:t>تعداد شکار تله مکفیل</a:t>
                      </a:r>
                      <a:endParaRPr lang="en-US" sz="1200" dirty="0">
                        <a:solidFill>
                          <a:srgbClr val="FF0000"/>
                        </a:solidFill>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5042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spcAft>
                          <a:spcPts val="0"/>
                        </a:spcAft>
                      </a:pPr>
                      <a:r>
                        <a:rPr lang="fa-IR" sz="1200" b="1" dirty="0">
                          <a:latin typeface="+mj-lt"/>
                          <a:ea typeface="Times New Roman"/>
                          <a:cs typeface="B Zar" pitchFamily="2" charset="-78"/>
                        </a:rPr>
                        <a:t>نر</a:t>
                      </a:r>
                      <a:endParaRPr lang="en-US" sz="1200" dirty="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ماده</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جمع</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spcAft>
                          <a:spcPts val="0"/>
                        </a:spcAft>
                      </a:pPr>
                      <a:r>
                        <a:rPr lang="fa-IR" sz="1200" b="1">
                          <a:latin typeface="+mj-lt"/>
                          <a:ea typeface="Times New Roman"/>
                          <a:cs typeface="B Zar" pitchFamily="2" charset="-78"/>
                        </a:rPr>
                        <a:t>نر</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ماده</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جمع</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507">
                <a:tc rowSpan="28">
                  <a:txBody>
                    <a:bodyPr/>
                    <a:lstStyle/>
                    <a:p>
                      <a:pPr algn="just" rtl="1">
                        <a:spcAft>
                          <a:spcPts val="0"/>
                        </a:spcAft>
                      </a:pPr>
                      <a:r>
                        <a:rPr lang="fa-IR" sz="1200" dirty="0" smtClean="0">
                          <a:latin typeface="Times New Roman"/>
                          <a:ea typeface="Times New Roman"/>
                          <a:cs typeface="+mn-cs"/>
                        </a:rPr>
                        <a:t>95/7/5</a:t>
                      </a:r>
                      <a:endParaRPr lang="en-US" sz="1200" dirty="0">
                        <a:latin typeface="Times New Roman"/>
                        <a:ea typeface="Times New Roman"/>
                        <a:cs typeface="+mn-cs"/>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solidFill>
                            <a:srgbClr val="000000"/>
                          </a:solidFill>
                          <a:latin typeface="Times New Roman"/>
                          <a:ea typeface="Times New Roman"/>
                          <a:cs typeface="B Zar" panose="00000400000000000000" pitchFamily="2" charset="-78"/>
                        </a:rPr>
                        <a:t>علی حسن پور</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solidFill>
                            <a:srgbClr val="000000"/>
                          </a:solidFill>
                          <a:latin typeface="Times New Roman"/>
                          <a:ea typeface="Times New Roman"/>
                          <a:cs typeface="B Zar" panose="00000400000000000000" pitchFamily="2" charset="-78"/>
                        </a:rPr>
                        <a:t>گنجه</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51</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18</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69</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mj-lt"/>
                          <a:ea typeface="Times New Roman"/>
                          <a:cs typeface="B Zar" pitchFamily="2" charset="-78"/>
                        </a:rPr>
                        <a:t>4</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dirty="0">
                          <a:latin typeface="Times New Roman"/>
                          <a:ea typeface="Times New Roman"/>
                          <a:cs typeface="B Zar" panose="00000400000000000000" pitchFamily="2" charset="-78"/>
                        </a:rPr>
                        <a:t>ذبیع ا.. خانی</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رودآباد</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6</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16</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8</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dirty="0">
                          <a:latin typeface="Times New Roman"/>
                          <a:ea typeface="Times New Roman"/>
                          <a:cs typeface="B Zar" panose="00000400000000000000" pitchFamily="2" charset="-78"/>
                        </a:rPr>
                        <a:t>طهمورث اهرامی</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منجیل</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3</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5</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8</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5</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91">
                <a:tc vMerge="1">
                  <a:txBody>
                    <a:bodyPr/>
                    <a:lstStyle/>
                    <a:p>
                      <a:endParaRPr lang="en-US"/>
                    </a:p>
                  </a:txBody>
                  <a:tcPr/>
                </a:tc>
                <a:tc>
                  <a:txBody>
                    <a:bodyPr/>
                    <a:lstStyle/>
                    <a:p>
                      <a:pPr algn="ctr" rtl="1">
                        <a:spcAft>
                          <a:spcPts val="0"/>
                        </a:spcAft>
                      </a:pPr>
                      <a:r>
                        <a:rPr lang="fa-IR" sz="1200" b="1" dirty="0">
                          <a:latin typeface="Times New Roman"/>
                          <a:ea typeface="Times New Roman"/>
                          <a:cs typeface="B Zar" panose="00000400000000000000" pitchFamily="2" charset="-78"/>
                        </a:rPr>
                        <a:t>سعیدیان</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هرزویل</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35</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7</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42</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dirty="0">
                          <a:solidFill>
                            <a:srgbClr val="000000"/>
                          </a:solidFill>
                          <a:latin typeface="Times New Roman"/>
                          <a:ea typeface="Times New Roman"/>
                          <a:cs typeface="B Zar" panose="00000400000000000000" pitchFamily="2" charset="-78"/>
                        </a:rPr>
                        <a:t>کاظم صادق پور</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solidFill>
                            <a:srgbClr val="000000"/>
                          </a:solidFill>
                          <a:latin typeface="Times New Roman"/>
                          <a:ea typeface="Times New Roman"/>
                          <a:cs typeface="B Zar" panose="00000400000000000000" pitchFamily="2" charset="-78"/>
                        </a:rPr>
                        <a:t>داکدره</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8</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7</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15</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41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dirty="0">
                          <a:solidFill>
                            <a:srgbClr val="000000"/>
                          </a:solidFill>
                          <a:latin typeface="Times New Roman"/>
                          <a:ea typeface="Times New Roman"/>
                          <a:cs typeface="B Zar" panose="00000400000000000000" pitchFamily="2" charset="-78"/>
                        </a:rPr>
                        <a:t>اقائی پور – رضائی</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solidFill>
                            <a:srgbClr val="000000"/>
                          </a:solidFill>
                          <a:latin typeface="Times New Roman"/>
                          <a:ea typeface="Times New Roman"/>
                          <a:cs typeface="B Zar" panose="00000400000000000000" pitchFamily="2" charset="-78"/>
                        </a:rPr>
                        <a:t>گلدیان</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46</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38</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84</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48</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51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99</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جعفر چعفری</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کامبر</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8</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5</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13</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3</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5</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dirty="0">
                          <a:latin typeface="Times New Roman"/>
                          <a:ea typeface="Times New Roman"/>
                          <a:cs typeface="B Zar" panose="00000400000000000000" pitchFamily="2" charset="-78"/>
                        </a:rPr>
                        <a:t>سلیمانی</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Times New Roman"/>
                          <a:ea typeface="Times New Roman"/>
                          <a:cs typeface="B Zar" panose="00000400000000000000" pitchFamily="2" charset="-78"/>
                        </a:rPr>
                        <a:t>کوشک</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mj-lt"/>
                          <a:ea typeface="Times New Roman"/>
                          <a:cs typeface="B Zar" pitchFamily="2" charset="-78"/>
                        </a:rPr>
                        <a:t>3</a:t>
                      </a:r>
                      <a:endParaRPr lang="en-US" sz="1200" dirty="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3</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4</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علی اکبر نصر الهی</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Times New Roman"/>
                          <a:ea typeface="Times New Roman"/>
                          <a:cs typeface="B Zar" panose="00000400000000000000" pitchFamily="2" charset="-78"/>
                        </a:rPr>
                        <a:t>کلشتر</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a:latin typeface="Saeb2" pitchFamily="2" charset="2"/>
                          <a:ea typeface="Times New Roman"/>
                          <a:cs typeface="B Zar" panose="00000400000000000000" pitchFamily="2" charset="-78"/>
                        </a:rPr>
                        <a:t>4</a:t>
                      </a:r>
                      <a:endParaRPr lang="en-US" sz="120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25</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11</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36</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mj-lt"/>
                          <a:ea typeface="Times New Roman"/>
                          <a:cs typeface="B Zar" pitchFamily="2" charset="-78"/>
                        </a:rPr>
                        <a:t>4</a:t>
                      </a:r>
                      <a:endParaRPr lang="en-US" sz="1200" dirty="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17</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27</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پاشائی – علیجانی</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Times New Roman"/>
                          <a:ea typeface="Times New Roman"/>
                          <a:cs typeface="B Zar" panose="00000400000000000000" pitchFamily="2" charset="-78"/>
                        </a:rPr>
                        <a:t>علی آباد  پ</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a:latin typeface="Saeb2" pitchFamily="2" charset="2"/>
                          <a:ea typeface="Times New Roman"/>
                          <a:cs typeface="B Zar" panose="00000400000000000000" pitchFamily="2" charset="-78"/>
                        </a:rPr>
                        <a:t>4</a:t>
                      </a:r>
                      <a:endParaRPr lang="en-US" sz="120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15</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16</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mj-lt"/>
                          <a:ea typeface="Times New Roman"/>
                          <a:cs typeface="B Zar" pitchFamily="2" charset="-78"/>
                        </a:rPr>
                        <a:t>4</a:t>
                      </a:r>
                      <a:endParaRPr lang="en-US" sz="1200" dirty="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3</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dirty="0">
                          <a:solidFill>
                            <a:schemeClr val="tx1"/>
                          </a:solidFill>
                          <a:latin typeface="Times New Roman"/>
                          <a:ea typeface="Times New Roman"/>
                          <a:cs typeface="B Zar" panose="00000400000000000000" pitchFamily="2" charset="-78"/>
                        </a:rPr>
                        <a:t>تحقیقات زیتون</a:t>
                      </a:r>
                      <a:endParaRPr lang="en-US" sz="1200" dirty="0">
                        <a:solidFill>
                          <a:schemeClr val="tx1"/>
                        </a:solidFill>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solidFill>
                            <a:schemeClr val="tx1"/>
                          </a:solidFill>
                          <a:latin typeface="Times New Roman"/>
                          <a:ea typeface="Times New Roman"/>
                          <a:cs typeface="B Zar" panose="00000400000000000000" pitchFamily="2" charset="-78"/>
                        </a:rPr>
                        <a:t>خلیل آباد</a:t>
                      </a:r>
                      <a:endParaRPr lang="en-US" sz="1200" dirty="0">
                        <a:solidFill>
                          <a:schemeClr val="tx1"/>
                        </a:solidFill>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solidFill>
                            <a:schemeClr val="tx1"/>
                          </a:solidFill>
                          <a:latin typeface="Saeb2" pitchFamily="2" charset="2"/>
                          <a:ea typeface="Times New Roman"/>
                          <a:cs typeface="B Zar" panose="00000400000000000000" pitchFamily="2" charset="-78"/>
                        </a:rPr>
                        <a:t>3</a:t>
                      </a:r>
                      <a:endParaRPr lang="en-US" sz="1200" dirty="0">
                        <a:solidFill>
                          <a:schemeClr val="tx1"/>
                        </a:solidFill>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solidFill>
                            <a:schemeClr val="tx1"/>
                          </a:solidFill>
                          <a:latin typeface="+mj-lt"/>
                          <a:ea typeface="Times New Roman"/>
                          <a:cs typeface="B Zar" pitchFamily="2" charset="-78"/>
                        </a:rPr>
                        <a:t>-----</a:t>
                      </a:r>
                      <a:endParaRPr lang="en-US" sz="1200" dirty="0">
                        <a:solidFill>
                          <a:schemeClr val="tx1"/>
                        </a:solidFill>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solidFill>
                            <a:schemeClr val="tx1"/>
                          </a:solidFill>
                          <a:latin typeface="+mj-lt"/>
                          <a:ea typeface="Times New Roman"/>
                          <a:cs typeface="B Zar" pitchFamily="2" charset="-78"/>
                        </a:rPr>
                        <a:t>-----</a:t>
                      </a:r>
                      <a:endParaRPr lang="en-US" sz="1200">
                        <a:solidFill>
                          <a:schemeClr val="tx1"/>
                        </a:solidFill>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solidFill>
                            <a:schemeClr val="tx1"/>
                          </a:solidFill>
                          <a:latin typeface="+mj-lt"/>
                          <a:ea typeface="Times New Roman"/>
                          <a:cs typeface="B Zar" pitchFamily="2" charset="-78"/>
                        </a:rPr>
                        <a:t>-----</a:t>
                      </a:r>
                      <a:endParaRPr lang="en-US" sz="1200">
                        <a:solidFill>
                          <a:schemeClr val="tx1"/>
                        </a:solidFill>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solidFill>
                            <a:schemeClr val="tx1"/>
                          </a:solidFill>
                          <a:latin typeface="+mj-lt"/>
                          <a:ea typeface="Times New Roman"/>
                          <a:cs typeface="B Zar" pitchFamily="2" charset="-78"/>
                        </a:rPr>
                        <a:t>3</a:t>
                      </a:r>
                      <a:endParaRPr lang="en-US" sz="1200" dirty="0">
                        <a:solidFill>
                          <a:schemeClr val="tx1"/>
                        </a:solidFill>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solidFill>
                            <a:schemeClr val="tx1"/>
                          </a:solidFill>
                          <a:latin typeface="+mj-lt"/>
                          <a:ea typeface="Times New Roman"/>
                          <a:cs typeface="B Zar" pitchFamily="2" charset="-78"/>
                        </a:rPr>
                        <a:t>------</a:t>
                      </a:r>
                      <a:endParaRPr lang="en-US" sz="1200" dirty="0">
                        <a:solidFill>
                          <a:schemeClr val="tx1"/>
                        </a:solidFill>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1200" b="1">
                          <a:solidFill>
                            <a:schemeClr val="tx1"/>
                          </a:solidFill>
                          <a:latin typeface="+mj-lt"/>
                          <a:ea typeface="Times New Roman"/>
                          <a:cs typeface="B Zar" pitchFamily="2" charset="-78"/>
                        </a:rPr>
                        <a:t>------</a:t>
                      </a:r>
                      <a:endParaRPr lang="en-US" sz="1200">
                        <a:solidFill>
                          <a:schemeClr val="tx1"/>
                        </a:solidFill>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solidFill>
                            <a:schemeClr val="tx1"/>
                          </a:solidFill>
                          <a:latin typeface="+mj-lt"/>
                          <a:ea typeface="Times New Roman"/>
                          <a:cs typeface="B Zar" pitchFamily="2" charset="-78"/>
                        </a:rPr>
                        <a:t>------</a:t>
                      </a:r>
                      <a:endParaRPr lang="en-US" sz="1200" dirty="0">
                        <a:solidFill>
                          <a:schemeClr val="tx1"/>
                        </a:solidFill>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اتکا</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Times New Roman"/>
                          <a:ea typeface="Times New Roman"/>
                          <a:cs typeface="B Zar" panose="00000400000000000000" pitchFamily="2" charset="-78"/>
                        </a:rPr>
                        <a:t>منجیل</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3</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mj-lt"/>
                          <a:ea typeface="Times New Roman"/>
                          <a:cs typeface="B Zar" pitchFamily="2" charset="-78"/>
                        </a:rPr>
                        <a:t>3</a:t>
                      </a:r>
                      <a:endParaRPr lang="en-US" sz="1200" dirty="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solidFill>
                            <a:srgbClr val="000000"/>
                          </a:solidFill>
                          <a:latin typeface="Times New Roman"/>
                          <a:ea typeface="Times New Roman"/>
                          <a:cs typeface="B Zar" panose="00000400000000000000" pitchFamily="2" charset="-78"/>
                        </a:rPr>
                        <a:t>باغ مادری</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solidFill>
                            <a:srgbClr val="000000"/>
                          </a:solidFill>
                          <a:latin typeface="Times New Roman"/>
                          <a:ea typeface="Times New Roman"/>
                          <a:cs typeface="B Zar" panose="00000400000000000000" pitchFamily="2" charset="-78"/>
                        </a:rPr>
                        <a:t>علی آباد  ب</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solidFill>
                            <a:srgbClr val="000000"/>
                          </a:solidFill>
                          <a:latin typeface="Saeb2" pitchFamily="2" charset="2"/>
                          <a:ea typeface="Times New Roman"/>
                          <a:cs typeface="B Zar" panose="00000400000000000000" pitchFamily="2" charset="-78"/>
                        </a:rPr>
                        <a:t>3</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4</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solidFill>
                            <a:srgbClr val="000000"/>
                          </a:solidFill>
                          <a:latin typeface="Times New Roman"/>
                          <a:ea typeface="Times New Roman"/>
                          <a:cs typeface="B Zar" panose="00000400000000000000" pitchFamily="2" charset="-78"/>
                        </a:rPr>
                        <a:t>نجف افرند</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solidFill>
                            <a:srgbClr val="000000"/>
                          </a:solidFill>
                          <a:latin typeface="Times New Roman"/>
                          <a:ea typeface="Times New Roman"/>
                          <a:cs typeface="B Zar" panose="00000400000000000000" pitchFamily="2" charset="-78"/>
                        </a:rPr>
                        <a:t>کیاباد- م</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Saeb2" pitchFamily="2" charset="2"/>
                          <a:ea typeface="Times New Roman"/>
                          <a:cs typeface="B Zar" panose="00000400000000000000" pitchFamily="2" charset="-78"/>
                        </a:rPr>
                        <a:t>3</a:t>
                      </a:r>
                      <a:endParaRPr lang="en-US" sz="120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7</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9</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3</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جعفر جعفری</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Times New Roman"/>
                          <a:ea typeface="Times New Roman"/>
                          <a:cs typeface="B Zar" panose="00000400000000000000" pitchFamily="2" charset="-78"/>
                        </a:rPr>
                        <a:t>دوگاهه</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11</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11</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27</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14</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41</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solidFill>
                            <a:srgbClr val="000000"/>
                          </a:solidFill>
                          <a:latin typeface="Times New Roman"/>
                          <a:ea typeface="Times New Roman"/>
                          <a:cs typeface="B Zar" panose="00000400000000000000" pitchFamily="2" charset="-78"/>
                        </a:rPr>
                        <a:t>پیمان رحیمی</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solidFill>
                            <a:srgbClr val="000000"/>
                          </a:solidFill>
                          <a:latin typeface="Times New Roman"/>
                          <a:ea typeface="Times New Roman"/>
                          <a:cs typeface="B Zar" panose="00000400000000000000" pitchFamily="2" charset="-78"/>
                        </a:rPr>
                        <a:t>جوبن</a:t>
                      </a:r>
                      <a:endParaRPr lang="en-US" sz="1200" dirty="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118</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22</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140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mj-lt"/>
                          <a:ea typeface="Times New Roman"/>
                          <a:cs typeface="B Zar" pitchFamily="2" charset="-78"/>
                        </a:rPr>
                        <a:t>4</a:t>
                      </a:r>
                      <a:endParaRPr lang="en-US" sz="1200" dirty="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41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64</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105</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محمدی پرست</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ترک نشین</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mj-lt"/>
                          <a:ea typeface="Times New Roman"/>
                          <a:cs typeface="B Zar" pitchFamily="2" charset="-78"/>
                        </a:rPr>
                        <a:t>4</a:t>
                      </a:r>
                      <a:endParaRPr lang="en-US" sz="1200" dirty="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محمد غیاثوند</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نمک آوران(برند)</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جعفر عطائی</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تکلیم</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86</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25</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111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94</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37</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131</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یوسفی</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کیاباد تخت</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5</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6</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مسیبی</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آلیزه</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mj-lt"/>
                          <a:ea typeface="Times New Roman"/>
                          <a:cs typeface="B Zar" pitchFamily="2" charset="-78"/>
                        </a:rPr>
                        <a:t>4</a:t>
                      </a:r>
                      <a:endParaRPr lang="en-US" sz="1200" dirty="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احمدی</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لویه</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13</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33</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latin typeface="+mj-lt"/>
                          <a:ea typeface="Times New Roman"/>
                          <a:cs typeface="B Zar" pitchFamily="2" charset="-78"/>
                        </a:rPr>
                        <a:t>4</a:t>
                      </a:r>
                      <a:endParaRPr lang="en-US" sz="1200" dirty="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126</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16</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142</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598">
                <a:tc vMerge="1">
                  <a:txBody>
                    <a:bodyPr/>
                    <a:lstStyle/>
                    <a:p>
                      <a:endParaRPr lang="en-US"/>
                    </a:p>
                  </a:txBody>
                  <a:tcPr/>
                </a:tc>
                <a:tc>
                  <a:txBody>
                    <a:bodyPr/>
                    <a:lstStyle/>
                    <a:p>
                      <a:pPr algn="ctr" rtl="1">
                        <a:spcAft>
                          <a:spcPts val="0"/>
                        </a:spcAft>
                      </a:pPr>
                      <a:r>
                        <a:rPr lang="fa-IR" sz="1200" b="1">
                          <a:solidFill>
                            <a:srgbClr val="000000"/>
                          </a:solidFill>
                          <a:latin typeface="Times New Roman"/>
                          <a:ea typeface="Times New Roman"/>
                          <a:cs typeface="B Zar" panose="00000400000000000000" pitchFamily="2" charset="-78"/>
                        </a:rPr>
                        <a:t>دانشکده فنی</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solidFill>
                            <a:srgbClr val="000000"/>
                          </a:solidFill>
                          <a:latin typeface="Times New Roman"/>
                          <a:ea typeface="Times New Roman"/>
                          <a:cs typeface="B Zar" panose="00000400000000000000" pitchFamily="2" charset="-78"/>
                        </a:rPr>
                        <a:t>رستم آباد</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16</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6</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22</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رضا طیب نژاد</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منجیل</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5</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7</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رستوران مائده</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خلیل آباد</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solidFill>
                            <a:srgbClr val="000000"/>
                          </a:solidFill>
                          <a:latin typeface="+mj-lt"/>
                          <a:ea typeface="Times New Roman"/>
                          <a:cs typeface="B Zar" pitchFamily="2" charset="-78"/>
                        </a:rPr>
                        <a:t>67</a:t>
                      </a:r>
                      <a:endParaRPr lang="en-US" sz="1200" dirty="0">
                        <a:latin typeface="+mj-lt"/>
                        <a:ea typeface="Times New Roman"/>
                        <a:cs typeface="B Zar" pitchFamily="2" charset="-78"/>
                      </a:endParaRPr>
                    </a:p>
                  </a:txBody>
                  <a:tcPr marL="46196" marR="46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solidFill>
                            <a:srgbClr val="000000"/>
                          </a:solidFill>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71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6</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ورثه امیری نژاد</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ایلیات اوبه</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5</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7</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2</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2</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رضا نظامیوند</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نظامیوند(جمال آباد)</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a:latin typeface="Saeb2" pitchFamily="2" charset="2"/>
                          <a:ea typeface="Times New Roman"/>
                          <a:cs typeface="B Zar" panose="00000400000000000000" pitchFamily="2" charset="-78"/>
                        </a:rPr>
                        <a:t>4</a:t>
                      </a:r>
                      <a:endParaRPr lang="en-US" sz="120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07">
                <a:tc vMerge="1">
                  <a:txBody>
                    <a:bodyPr/>
                    <a:lstStyle/>
                    <a:p>
                      <a:endParaRPr lang="en-US"/>
                    </a:p>
                  </a:txBody>
                  <a:tcPr/>
                </a:tc>
                <a:tc>
                  <a:txBody>
                    <a:bodyPr/>
                    <a:lstStyle/>
                    <a:p>
                      <a:pPr algn="ctr" rtl="1">
                        <a:spcAft>
                          <a:spcPts val="0"/>
                        </a:spcAft>
                      </a:pPr>
                      <a:r>
                        <a:rPr lang="fa-IR" sz="1200" b="1">
                          <a:latin typeface="Times New Roman"/>
                          <a:ea typeface="Times New Roman"/>
                          <a:cs typeface="B Zar" panose="00000400000000000000" pitchFamily="2" charset="-78"/>
                        </a:rPr>
                        <a:t>سد منجیل</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Times New Roman"/>
                          <a:ea typeface="Times New Roman"/>
                          <a:cs typeface="B Zar" panose="00000400000000000000" pitchFamily="2" charset="-78"/>
                        </a:rPr>
                        <a:t>علی آباد  پ کارخانه</a:t>
                      </a:r>
                      <a:endParaRPr lang="en-US" sz="1200">
                        <a:latin typeface="Times New Roman"/>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200" b="1" dirty="0">
                          <a:latin typeface="Saeb2" pitchFamily="2" charset="2"/>
                          <a:ea typeface="Times New Roman"/>
                          <a:cs typeface="B Zar" panose="00000400000000000000" pitchFamily="2" charset="-78"/>
                        </a:rPr>
                        <a:t>4</a:t>
                      </a:r>
                      <a:endParaRPr lang="en-US" sz="1200" dirty="0">
                        <a:latin typeface="Saeb2" pitchFamily="2" charset="2"/>
                        <a:ea typeface="Times New Roman"/>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19</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19</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a:latin typeface="+mj-lt"/>
                          <a:ea typeface="Times New Roman"/>
                          <a:cs typeface="B Zar" pitchFamily="2" charset="-78"/>
                        </a:rPr>
                        <a:t>4</a:t>
                      </a:r>
                      <a:endParaRPr lang="en-US" sz="1200">
                        <a:latin typeface="+mj-lt"/>
                        <a:ea typeface="Times New Roman"/>
                        <a:cs typeface="B Zar"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0</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a:latin typeface="+mj-lt"/>
                          <a:ea typeface="Times New Roman"/>
                          <a:cs typeface="B Zar" pitchFamily="2" charset="-78"/>
                        </a:rPr>
                        <a:t>1</a:t>
                      </a:r>
                      <a:endParaRPr lang="en-US" sz="120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latin typeface="+mj-lt"/>
                          <a:ea typeface="Times New Roman"/>
                          <a:cs typeface="B Zar" pitchFamily="2" charset="-78"/>
                        </a:rPr>
                        <a:t>1</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02">
                <a:tc gridSpan="3">
                  <a:txBody>
                    <a:bodyPr/>
                    <a:lstStyle/>
                    <a:p>
                      <a:pPr algn="ctr"/>
                      <a:r>
                        <a:rPr lang="fa-IR" dirty="0" smtClean="0">
                          <a:cs typeface="B Zar" panose="00000400000000000000" pitchFamily="2" charset="-78"/>
                        </a:rPr>
                        <a:t>جمع</a:t>
                      </a:r>
                      <a:endParaRPr lang="en-US" dirty="0">
                        <a:cs typeface="B Zar" panose="00000400000000000000" pitchFamily="2" charset="-78"/>
                      </a:endParaRPr>
                    </a:p>
                  </a:txBody>
                  <a:tcPr marL="46196" marR="46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rtl="1">
                        <a:spcAft>
                          <a:spcPts val="0"/>
                        </a:spcAft>
                      </a:pPr>
                      <a:r>
                        <a:rPr lang="fa-IR" sz="1200" b="1" dirty="0">
                          <a:latin typeface="Saeb2" pitchFamily="2" charset="2"/>
                          <a:ea typeface="Times New Roman"/>
                          <a:cs typeface="B Zar" panose="00000400000000000000" pitchFamily="2" charset="-78"/>
                        </a:rPr>
                        <a:t>110</a:t>
                      </a:r>
                      <a:endParaRPr lang="en-US" sz="1200" dirty="0">
                        <a:latin typeface="Saeb2" pitchFamily="2" charset="2"/>
                        <a:ea typeface="Times New Roman"/>
                        <a:cs typeface="B Zar" panose="00000400000000000000"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solidFill>
                            <a:srgbClr val="000000"/>
                          </a:solidFill>
                          <a:latin typeface="+mj-lt"/>
                          <a:ea typeface="Times New Roman"/>
                          <a:cs typeface="B Zar" pitchFamily="2" charset="-78"/>
                        </a:rPr>
                        <a:t>561</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solidFill>
                            <a:srgbClr val="000000"/>
                          </a:solidFill>
                          <a:latin typeface="+mj-lt"/>
                          <a:ea typeface="Times New Roman"/>
                          <a:cs typeface="B Zar" pitchFamily="2" charset="-78"/>
                        </a:rPr>
                        <a:t>176</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solidFill>
                            <a:srgbClr val="FF0000"/>
                          </a:solidFill>
                          <a:latin typeface="+mj-lt"/>
                          <a:ea typeface="Times New Roman"/>
                          <a:cs typeface="B Zar" pitchFamily="2" charset="-78"/>
                        </a:rPr>
                        <a:t>742</a:t>
                      </a:r>
                      <a:endParaRPr lang="en-US" sz="1200" dirty="0">
                        <a:solidFill>
                          <a:srgbClr val="FF0000"/>
                        </a:solidFill>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200" b="1" dirty="0">
                          <a:solidFill>
                            <a:srgbClr val="000000"/>
                          </a:solidFill>
                          <a:latin typeface="+mj-lt"/>
                          <a:ea typeface="Times New Roman"/>
                          <a:cs typeface="B Zar" pitchFamily="2" charset="-78"/>
                        </a:rPr>
                        <a:t>110</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solidFill>
                            <a:srgbClr val="000000"/>
                          </a:solidFill>
                          <a:latin typeface="+mj-lt"/>
                          <a:ea typeface="Times New Roman"/>
                          <a:cs typeface="B Zar" pitchFamily="2" charset="-78"/>
                        </a:rPr>
                        <a:t>404</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solidFill>
                            <a:srgbClr val="000000"/>
                          </a:solidFill>
                          <a:latin typeface="+mj-lt"/>
                          <a:ea typeface="Times New Roman"/>
                          <a:cs typeface="B Zar" pitchFamily="2" charset="-78"/>
                        </a:rPr>
                        <a:t>227</a:t>
                      </a:r>
                      <a:endParaRPr lang="en-US" sz="1200" dirty="0">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200" b="1" dirty="0">
                          <a:solidFill>
                            <a:srgbClr val="FF0000"/>
                          </a:solidFill>
                          <a:latin typeface="+mj-lt"/>
                          <a:ea typeface="Times New Roman"/>
                          <a:cs typeface="B Zar" pitchFamily="2" charset="-78"/>
                        </a:rPr>
                        <a:t>628</a:t>
                      </a:r>
                      <a:endParaRPr lang="en-US" sz="1200" dirty="0">
                        <a:solidFill>
                          <a:srgbClr val="FF0000"/>
                        </a:solidFill>
                        <a:latin typeface="+mj-lt"/>
                        <a:ea typeface="Times New Roman"/>
                        <a:cs typeface="B Zar" pitchFamily="2" charset="-78"/>
                      </a:endParaRPr>
                    </a:p>
                  </a:txBody>
                  <a:tcPr marL="46196" marR="46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fa-IR" sz="2400" dirty="0" smtClean="0">
                <a:solidFill>
                  <a:srgbClr val="FF0000"/>
                </a:solidFill>
                <a:cs typeface="B Titr" pitchFamily="2" charset="-78"/>
              </a:rPr>
              <a:t>مقایسه شکار مگس زیتون در ایستگاههای پیش آگاهی در سال زراعی 95-94 در مقایسه با مدت مشابه در سال زراعی 94-93</a:t>
            </a:r>
            <a:endParaRPr lang="en-US" sz="2400" dirty="0">
              <a:solidFill>
                <a:srgbClr val="FF0000"/>
              </a:solidFill>
              <a:cs typeface="B Titr" pitchFamily="2" charset="-78"/>
            </a:endParaRPr>
          </a:p>
        </p:txBody>
      </p:sp>
      <p:graphicFrame>
        <p:nvGraphicFramePr>
          <p:cNvPr id="3" name="Table 2"/>
          <p:cNvGraphicFramePr>
            <a:graphicFrameLocks noGrp="1"/>
          </p:cNvGraphicFramePr>
          <p:nvPr>
            <p:extLst>
              <p:ext uri="{D42A27DB-BD31-4B8C-83A1-F6EECF244321}">
                <p14:modId xmlns="" xmlns:p14="http://schemas.microsoft.com/office/powerpoint/2010/main" val="1336929911"/>
              </p:ext>
            </p:extLst>
          </p:nvPr>
        </p:nvGraphicFramePr>
        <p:xfrm>
          <a:off x="152396" y="1371600"/>
          <a:ext cx="8839208" cy="5334001"/>
        </p:xfrm>
        <a:graphic>
          <a:graphicData uri="http://schemas.openxmlformats.org/drawingml/2006/table">
            <a:tbl>
              <a:tblPr/>
              <a:tblGrid>
                <a:gridCol w="1104901"/>
                <a:gridCol w="1104901"/>
                <a:gridCol w="1104901"/>
                <a:gridCol w="1104901"/>
                <a:gridCol w="1104901"/>
                <a:gridCol w="1104901"/>
                <a:gridCol w="1104901"/>
                <a:gridCol w="1104901"/>
              </a:tblGrid>
              <a:tr h="586222">
                <a:tc gridSpan="4">
                  <a:txBody>
                    <a:bodyPr/>
                    <a:lstStyle/>
                    <a:p>
                      <a:pPr algn="ctr">
                        <a:lnSpc>
                          <a:spcPct val="115000"/>
                        </a:lnSpc>
                        <a:spcAft>
                          <a:spcPts val="0"/>
                        </a:spcAft>
                      </a:pPr>
                      <a:r>
                        <a:rPr lang="fa-IR" sz="2400" dirty="0">
                          <a:solidFill>
                            <a:srgbClr val="FF0000"/>
                          </a:solidFill>
                          <a:latin typeface="Calibri"/>
                          <a:ea typeface="Calibri"/>
                          <a:cs typeface="B Zar" pitchFamily="2" charset="-78"/>
                        </a:rPr>
                        <a:t>سال زراعی 94-93</a:t>
                      </a:r>
                      <a:endParaRPr lang="en-US" sz="2400" dirty="0">
                        <a:solidFill>
                          <a:srgbClr val="FF0000"/>
                        </a:solidFill>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fa-IR" sz="2400" dirty="0">
                          <a:solidFill>
                            <a:srgbClr val="FF0000"/>
                          </a:solidFill>
                          <a:latin typeface="Calibri"/>
                          <a:ea typeface="Calibri"/>
                          <a:cs typeface="B Zar" pitchFamily="2" charset="-78"/>
                        </a:rPr>
                        <a:t>سال زرعی 95-94</a:t>
                      </a:r>
                      <a:endParaRPr lang="en-US" sz="2400" dirty="0">
                        <a:solidFill>
                          <a:srgbClr val="FF0000"/>
                        </a:solidFill>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16670">
                <a:tc>
                  <a:txBody>
                    <a:bodyPr/>
                    <a:lstStyle/>
                    <a:p>
                      <a:pPr algn="ctr">
                        <a:lnSpc>
                          <a:spcPct val="115000"/>
                        </a:lnSpc>
                        <a:spcAft>
                          <a:spcPts val="0"/>
                        </a:spcAft>
                      </a:pPr>
                      <a:r>
                        <a:rPr lang="fa-IR" sz="2400">
                          <a:latin typeface="Calibri"/>
                          <a:ea typeface="Calibri"/>
                          <a:cs typeface="B Zar" pitchFamily="2" charset="-78"/>
                        </a:rPr>
                        <a:t>تعداد شکار مگس زیتون</a:t>
                      </a:r>
                      <a:endParaRPr lang="en-US" sz="240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400">
                          <a:latin typeface="Calibri"/>
                          <a:ea typeface="Calibri"/>
                          <a:cs typeface="B Zar" pitchFamily="2" charset="-78"/>
                        </a:rPr>
                        <a:t>تعداد تله پروتئینی</a:t>
                      </a:r>
                      <a:endParaRPr lang="en-US" sz="240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400">
                          <a:latin typeface="Calibri"/>
                          <a:ea typeface="Calibri"/>
                          <a:cs typeface="B Zar" pitchFamily="2" charset="-78"/>
                        </a:rPr>
                        <a:t>تعداد شکار مگس زیتون</a:t>
                      </a:r>
                      <a:endParaRPr lang="en-US" sz="240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400">
                          <a:latin typeface="Calibri"/>
                          <a:ea typeface="Calibri"/>
                          <a:cs typeface="B Zar" pitchFamily="2" charset="-78"/>
                        </a:rPr>
                        <a:t>تعداد تله فرمونی</a:t>
                      </a:r>
                      <a:endParaRPr lang="en-US" sz="240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400" dirty="0">
                          <a:latin typeface="Calibri"/>
                          <a:ea typeface="Calibri"/>
                          <a:cs typeface="B Zar" pitchFamily="2" charset="-78"/>
                        </a:rPr>
                        <a:t>تعداد شکار مگس زیتون</a:t>
                      </a:r>
                      <a:endParaRPr lang="en-US" sz="2400" dirty="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400">
                          <a:latin typeface="Calibri"/>
                          <a:ea typeface="Calibri"/>
                          <a:cs typeface="B Zar" pitchFamily="2" charset="-78"/>
                        </a:rPr>
                        <a:t>تعداد تله پروتئینی</a:t>
                      </a:r>
                      <a:endParaRPr lang="en-US" sz="240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400">
                          <a:latin typeface="Calibri"/>
                          <a:ea typeface="Calibri"/>
                          <a:cs typeface="B Zar" pitchFamily="2" charset="-78"/>
                        </a:rPr>
                        <a:t>تعداد شکار مگس زیتون</a:t>
                      </a:r>
                      <a:endParaRPr lang="en-US" sz="240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400" dirty="0">
                          <a:latin typeface="Calibri"/>
                          <a:ea typeface="Calibri"/>
                          <a:cs typeface="B Zar" pitchFamily="2" charset="-78"/>
                        </a:rPr>
                        <a:t>تعداد تله فرمونی</a:t>
                      </a:r>
                      <a:endParaRPr lang="en-US" sz="2400" dirty="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222">
                <a:tc>
                  <a:txBody>
                    <a:bodyPr/>
                    <a:lstStyle/>
                    <a:p>
                      <a:pPr algn="ctr" rtl="1">
                        <a:lnSpc>
                          <a:spcPct val="115000"/>
                        </a:lnSpc>
                        <a:spcAft>
                          <a:spcPts val="0"/>
                        </a:spcAft>
                      </a:pPr>
                      <a:r>
                        <a:rPr lang="fa-IR" sz="2400" dirty="0">
                          <a:solidFill>
                            <a:srgbClr val="FF0000"/>
                          </a:solidFill>
                          <a:latin typeface="Calibri"/>
                          <a:ea typeface="Calibri"/>
                          <a:cs typeface="B Zar" pitchFamily="2" charset="-78"/>
                        </a:rPr>
                        <a:t>22</a:t>
                      </a:r>
                      <a:endParaRPr lang="en-US" sz="2400" dirty="0">
                        <a:solidFill>
                          <a:srgbClr val="FF0000"/>
                        </a:solidFill>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2400" dirty="0">
                          <a:latin typeface="Calibri"/>
                          <a:ea typeface="Calibri"/>
                          <a:cs typeface="B Zar" pitchFamily="2" charset="-78"/>
                        </a:rPr>
                        <a:t>87</a:t>
                      </a:r>
                      <a:endParaRPr lang="en-US" sz="2400" dirty="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2400" dirty="0">
                          <a:latin typeface="Calibri"/>
                          <a:ea typeface="Calibri"/>
                          <a:cs typeface="B Zar" pitchFamily="2" charset="-78"/>
                        </a:rPr>
                        <a:t>166</a:t>
                      </a:r>
                      <a:endParaRPr lang="en-US" sz="2400" dirty="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2400" dirty="0">
                          <a:latin typeface="Calibri"/>
                          <a:ea typeface="Calibri"/>
                          <a:cs typeface="B Zar" pitchFamily="2" charset="-78"/>
                        </a:rPr>
                        <a:t>87</a:t>
                      </a:r>
                      <a:endParaRPr lang="en-US" sz="2400" dirty="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2400" dirty="0" smtClean="0">
                          <a:solidFill>
                            <a:srgbClr val="FF0000"/>
                          </a:solidFill>
                          <a:latin typeface="Calibri"/>
                          <a:ea typeface="Calibri"/>
                          <a:cs typeface="B Zar" pitchFamily="2" charset="-78"/>
                        </a:rPr>
                        <a:t>628</a:t>
                      </a:r>
                      <a:endParaRPr lang="en-US" sz="2400" dirty="0">
                        <a:solidFill>
                          <a:srgbClr val="FF0000"/>
                        </a:solidFill>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2400" dirty="0">
                          <a:latin typeface="Calibri"/>
                          <a:ea typeface="Calibri"/>
                          <a:cs typeface="B Zar" pitchFamily="2" charset="-78"/>
                        </a:rPr>
                        <a:t>110</a:t>
                      </a:r>
                      <a:endParaRPr lang="en-US" sz="2400" dirty="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2400" dirty="0" smtClean="0">
                          <a:latin typeface="Calibri"/>
                          <a:ea typeface="Calibri"/>
                          <a:cs typeface="B Zar" pitchFamily="2" charset="-78"/>
                        </a:rPr>
                        <a:t>742</a:t>
                      </a:r>
                      <a:endParaRPr lang="en-US" sz="2400" dirty="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fa-IR" sz="2400" dirty="0">
                          <a:latin typeface="Calibri"/>
                          <a:ea typeface="Calibri"/>
                          <a:cs typeface="B Zar" pitchFamily="2" charset="-78"/>
                        </a:rPr>
                        <a:t>110</a:t>
                      </a:r>
                      <a:endParaRPr lang="en-US" sz="2400" dirty="0">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44887">
                <a:tc gridSpan="8">
                  <a:txBody>
                    <a:bodyPr/>
                    <a:lstStyle/>
                    <a:p>
                      <a:pPr algn="just" rtl="1">
                        <a:lnSpc>
                          <a:spcPct val="115000"/>
                        </a:lnSpc>
                        <a:spcAft>
                          <a:spcPts val="0"/>
                        </a:spcAft>
                      </a:pPr>
                      <a:r>
                        <a:rPr lang="fa-IR" sz="2400" dirty="0">
                          <a:solidFill>
                            <a:srgbClr val="FF0000"/>
                          </a:solidFill>
                          <a:latin typeface="Calibri"/>
                          <a:ea typeface="Calibri"/>
                          <a:cs typeface="B Zar" pitchFamily="2" charset="-78"/>
                        </a:rPr>
                        <a:t>مقایسه آمار شکار مگس زیتون در تله های ایستگاههای پیش آگاهی آفت در سال زراعی 95-94 در مقایسه با مدت مشابه در سال زراعی 94-93، نشان می دهد در سال جاری تعداد شکار مگس چند برابر سال گذشته بوده و چنانچه اعتبارات مرتبط با مدیریت آفت مگس زیتون (ملی و استانی) سریعاً تامین نگردد، جمعیت انتقالی آفت برای سال زراعی 96-95 بالا و سال آینده نیز </a:t>
                      </a:r>
                      <a:r>
                        <a:rPr lang="fa-IR" sz="2400" dirty="0" smtClean="0">
                          <a:solidFill>
                            <a:srgbClr val="FF0000"/>
                          </a:solidFill>
                          <a:latin typeface="Calibri"/>
                          <a:ea typeface="Calibri"/>
                          <a:cs typeface="B Zar" pitchFamily="2" charset="-78"/>
                        </a:rPr>
                        <a:t>احتمالاً سال </a:t>
                      </a:r>
                      <a:r>
                        <a:rPr lang="fa-IR" sz="2400" dirty="0">
                          <a:solidFill>
                            <a:srgbClr val="FF0000"/>
                          </a:solidFill>
                          <a:latin typeface="Calibri"/>
                          <a:ea typeface="Calibri"/>
                          <a:cs typeface="B Zar" pitchFamily="2" charset="-78"/>
                        </a:rPr>
                        <a:t>طغیانی برای آفت خواهد بود.</a:t>
                      </a:r>
                      <a:endParaRPr lang="en-US" sz="2400" dirty="0">
                        <a:solidFill>
                          <a:srgbClr val="FF0000"/>
                        </a:solidFill>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pPr lvl="0" indent="-342900" algn="r" rtl="1">
              <a:lnSpc>
                <a:spcPct val="200000"/>
              </a:lnSpc>
              <a:spcBef>
                <a:spcPts val="0"/>
              </a:spcBef>
            </a:pPr>
            <a:r>
              <a:rPr lang="fa-IR" sz="2200" b="1" dirty="0">
                <a:solidFill>
                  <a:srgbClr val="FF0000"/>
                </a:solidFill>
                <a:latin typeface="Times New Roman"/>
                <a:ea typeface="Times New Roman"/>
                <a:cs typeface="B Zar" panose="00000400000000000000" pitchFamily="2" charset="-78"/>
              </a:rPr>
              <a:t>مشكلات مبارزه با مگس زيتون:</a:t>
            </a:r>
            <a:endParaRPr lang="en-US" sz="1800" b="1" dirty="0">
              <a:solidFill>
                <a:srgbClr val="FF0000"/>
              </a:solidFill>
              <a:latin typeface="Times New Roman"/>
              <a:ea typeface="Times New Roman"/>
              <a:cs typeface="B Zar" panose="00000400000000000000" pitchFamily="2" charset="-78"/>
            </a:endParaRPr>
          </a:p>
        </p:txBody>
      </p:sp>
      <p:sp>
        <p:nvSpPr>
          <p:cNvPr id="4" name="Content Placeholder 3"/>
          <p:cNvSpPr>
            <a:spLocks noGrp="1"/>
          </p:cNvSpPr>
          <p:nvPr>
            <p:ph idx="1"/>
          </p:nvPr>
        </p:nvSpPr>
        <p:spPr>
          <a:ln>
            <a:solidFill>
              <a:schemeClr val="bg1"/>
            </a:solidFill>
          </a:ln>
        </p:spPr>
        <p:txBody>
          <a:bodyPr>
            <a:normAutofit lnSpcReduction="10000"/>
          </a:bodyPr>
          <a:lstStyle/>
          <a:p>
            <a:pPr marL="0" lvl="0" indent="0" algn="r" rtl="1">
              <a:lnSpc>
                <a:spcPct val="200000"/>
              </a:lnSpc>
              <a:spcBef>
                <a:spcPts val="0"/>
              </a:spcBef>
              <a:buNone/>
              <a:tabLst>
                <a:tab pos="457200" algn="l"/>
              </a:tabLst>
            </a:pPr>
            <a:r>
              <a:rPr lang="fa-IR" sz="2000" b="1" dirty="0" smtClean="0">
                <a:latin typeface="Times New Roman"/>
                <a:ea typeface="Times New Roman"/>
                <a:cs typeface="B Zar" panose="00000400000000000000" pitchFamily="2" charset="-78"/>
              </a:rPr>
              <a:t>1- مشارکت ضعیف باغداران در برنامه های مدیریت آفت</a:t>
            </a:r>
          </a:p>
          <a:p>
            <a:pPr marL="0" lvl="0" indent="0" algn="r" rtl="1" fontAlgn="base">
              <a:spcAft>
                <a:spcPct val="0"/>
              </a:spcAft>
              <a:buNone/>
            </a:pPr>
            <a:r>
              <a:rPr lang="fa-IR" sz="2000" b="1" dirty="0" smtClean="0">
                <a:latin typeface="Times New Roman"/>
                <a:ea typeface="Times New Roman"/>
                <a:cs typeface="B Zar" panose="00000400000000000000" pitchFamily="2" charset="-78"/>
              </a:rPr>
              <a:t>2 - </a:t>
            </a:r>
            <a:r>
              <a:rPr lang="fa-IR" altLang="en-US" sz="2000" b="1" kern="0" dirty="0">
                <a:latin typeface="Arial"/>
                <a:cs typeface="B Zar" panose="00000400000000000000" pitchFamily="2" charset="-78"/>
              </a:rPr>
              <a:t>پایین بودن دانش </a:t>
            </a:r>
            <a:r>
              <a:rPr lang="fa-IR" altLang="en-US" sz="2000" b="1" kern="0" dirty="0" smtClean="0">
                <a:latin typeface="Arial"/>
                <a:cs typeface="B Zar" panose="00000400000000000000" pitchFamily="2" charset="-78"/>
              </a:rPr>
              <a:t>جدید زیتونکاران  </a:t>
            </a:r>
          </a:p>
          <a:p>
            <a:pPr marL="0" lvl="0" indent="0" algn="r" rtl="1" fontAlgn="base">
              <a:spcAft>
                <a:spcPct val="0"/>
              </a:spcAft>
              <a:buNone/>
            </a:pPr>
            <a:r>
              <a:rPr lang="fa-IR" altLang="en-US" sz="2000" b="1" kern="0" dirty="0" smtClean="0">
                <a:latin typeface="Arial"/>
                <a:cs typeface="B Zar" panose="00000400000000000000" pitchFamily="2" charset="-78"/>
              </a:rPr>
              <a:t>3-عدم استقبال بهره برداران جهت شرکت در کلاسهای آموزشی بعلت کهولت سن</a:t>
            </a:r>
          </a:p>
          <a:p>
            <a:pPr marL="0" lvl="0" indent="0" algn="r" rtl="1" fontAlgn="base">
              <a:spcAft>
                <a:spcPct val="0"/>
              </a:spcAft>
              <a:buNone/>
            </a:pPr>
            <a:r>
              <a:rPr lang="fa-IR" altLang="en-US" sz="2000" b="1" kern="0" dirty="0" smtClean="0">
                <a:latin typeface="Arial"/>
                <a:cs typeface="B Zar" panose="00000400000000000000" pitchFamily="2" charset="-78"/>
              </a:rPr>
              <a:t>4- مستد بودن شرایط در  زیر سد از نظر انبوهی و  آب و هوائی</a:t>
            </a:r>
          </a:p>
          <a:p>
            <a:pPr marL="0" lvl="0" indent="0" algn="r" rtl="1" fontAlgn="base">
              <a:spcAft>
                <a:spcPct val="0"/>
              </a:spcAft>
              <a:buNone/>
            </a:pPr>
            <a:r>
              <a:rPr lang="fa-IR" altLang="en-US" sz="2000" b="1" kern="0" dirty="0" smtClean="0">
                <a:latin typeface="Arial"/>
                <a:cs typeface="B Zar" panose="00000400000000000000" pitchFamily="2" charset="-78"/>
              </a:rPr>
              <a:t>5-کمبود بعبارتی نبود انجمن ها و تشکلهای </a:t>
            </a:r>
            <a:r>
              <a:rPr lang="fa-IR" altLang="en-US" sz="2000" b="1" kern="0" dirty="0">
                <a:latin typeface="Arial"/>
                <a:cs typeface="B Zar" panose="00000400000000000000" pitchFamily="2" charset="-78"/>
              </a:rPr>
              <a:t>تولیدی و </a:t>
            </a:r>
            <a:r>
              <a:rPr lang="fa-IR" altLang="en-US" sz="2000" b="1" kern="0" dirty="0" smtClean="0">
                <a:latin typeface="Arial"/>
                <a:cs typeface="B Zar" panose="00000400000000000000" pitchFamily="2" charset="-78"/>
              </a:rPr>
              <a:t>تخصصی جهت همکاری ساز ماندهی شده با مدیریت شهرستان</a:t>
            </a:r>
          </a:p>
          <a:p>
            <a:pPr marL="0" lvl="0" indent="0" algn="r" rtl="1" fontAlgn="base">
              <a:spcAft>
                <a:spcPct val="0"/>
              </a:spcAft>
              <a:buNone/>
            </a:pPr>
            <a:r>
              <a:rPr lang="fa-IR" altLang="en-US" sz="2000" b="1" kern="0" dirty="0" smtClean="0">
                <a:latin typeface="Arial"/>
                <a:cs typeface="B Zar" panose="00000400000000000000" pitchFamily="2" charset="-78"/>
              </a:rPr>
              <a:t>6- </a:t>
            </a:r>
            <a:r>
              <a:rPr lang="fa-IR" sz="2200" b="1" dirty="0">
                <a:cs typeface="B Zar" pitchFamily="2" charset="-78"/>
              </a:rPr>
              <a:t>کمبود اعتبارات لازم برای انعقاد قرارداد شبکه مراقبت نسبت به سال گذشته، در شرایطی که از طرفی اعتبار تخصیص یافته سال گذشته نیز جوابگوی سطح ابلاغی نبوده است</a:t>
            </a:r>
            <a:r>
              <a:rPr lang="fa-IR" sz="2200" b="1" dirty="0" smtClean="0">
                <a:cs typeface="B Zar" pitchFamily="2" charset="-78"/>
              </a:rPr>
              <a:t>.</a:t>
            </a:r>
          </a:p>
          <a:p>
            <a:pPr marL="0" lvl="0" indent="0" algn="r" rtl="1">
              <a:lnSpc>
                <a:spcPct val="115000"/>
              </a:lnSpc>
              <a:spcBef>
                <a:spcPts val="0"/>
              </a:spcBef>
              <a:buNone/>
            </a:pPr>
            <a:r>
              <a:rPr lang="fa-IR" altLang="en-US" sz="2200" b="1" kern="0" dirty="0" smtClean="0">
                <a:latin typeface="Arial"/>
                <a:cs typeface="B Zar" pitchFamily="2" charset="-78"/>
              </a:rPr>
              <a:t>7- </a:t>
            </a:r>
            <a:r>
              <a:rPr lang="fa-IR" sz="2000" b="1" dirty="0" smtClean="0">
                <a:ea typeface="Calibri"/>
                <a:cs typeface="B Zar" panose="00000400000000000000" pitchFamily="2" charset="-78"/>
              </a:rPr>
              <a:t>بدهی اعتباری یک </a:t>
            </a:r>
            <a:r>
              <a:rPr lang="fa-IR" sz="2000" b="1" dirty="0">
                <a:ea typeface="Calibri"/>
                <a:cs typeface="B Zar" panose="00000400000000000000" pitchFamily="2" charset="-78"/>
              </a:rPr>
              <a:t>و نیم میلیارد </a:t>
            </a:r>
            <a:r>
              <a:rPr lang="fa-IR" sz="2000" b="1" dirty="0" smtClean="0">
                <a:ea typeface="Calibri"/>
                <a:cs typeface="B Zar" panose="00000400000000000000" pitchFamily="2" charset="-78"/>
              </a:rPr>
              <a:t>ریالی </a:t>
            </a:r>
            <a:r>
              <a:rPr lang="fa-IR" sz="2000" b="1" dirty="0">
                <a:ea typeface="Calibri"/>
                <a:cs typeface="B Zar" panose="00000400000000000000" pitchFamily="2" charset="-78"/>
              </a:rPr>
              <a:t>در سال جاری </a:t>
            </a:r>
            <a:r>
              <a:rPr lang="fa-IR" sz="2000" b="1" dirty="0" smtClean="0">
                <a:ea typeface="Calibri"/>
                <a:cs typeface="B Zar" panose="00000400000000000000" pitchFamily="2" charset="-78"/>
              </a:rPr>
              <a:t>به شرکت ها جهت تامین نهاده های لازم</a:t>
            </a:r>
            <a:endParaRPr lang="fa-IR" altLang="en-US" sz="2000" b="1" kern="0" dirty="0" smtClean="0">
              <a:solidFill>
                <a:srgbClr val="000000"/>
              </a:solidFill>
              <a:latin typeface="Arial"/>
              <a:cs typeface="B Zar" panose="00000400000000000000" pitchFamily="2" charset="-78"/>
            </a:endParaRPr>
          </a:p>
          <a:p>
            <a:pPr marL="0" lvl="0" indent="0" algn="r" rtl="1" fontAlgn="base">
              <a:spcAft>
                <a:spcPct val="0"/>
              </a:spcAft>
              <a:buNone/>
            </a:pPr>
            <a:r>
              <a:rPr lang="fa-IR" altLang="en-US" sz="2000" b="1" kern="0" dirty="0" smtClean="0">
                <a:solidFill>
                  <a:srgbClr val="000000"/>
                </a:solidFill>
                <a:latin typeface="Arial"/>
                <a:cs typeface="B Zar" panose="00000400000000000000" pitchFamily="2" charset="-78"/>
              </a:rPr>
              <a:t>و..........</a:t>
            </a:r>
            <a:endParaRPr lang="en-US" altLang="en-US" sz="2000" b="1" kern="0" dirty="0">
              <a:solidFill>
                <a:srgbClr val="000000"/>
              </a:solidFill>
              <a:latin typeface="Arial"/>
              <a:cs typeface="B Zar" panose="00000400000000000000" pitchFamily="2" charset="-78"/>
            </a:endParaRPr>
          </a:p>
          <a:p>
            <a:pPr marL="0" lvl="0" indent="0" algn="r" rtl="1">
              <a:lnSpc>
                <a:spcPct val="200000"/>
              </a:lnSpc>
              <a:spcBef>
                <a:spcPts val="0"/>
              </a:spcBef>
              <a:buNone/>
              <a:tabLst>
                <a:tab pos="457200" algn="l"/>
              </a:tabLst>
            </a:pPr>
            <a:endParaRPr lang="en-US" sz="2000" b="1" dirty="0">
              <a:latin typeface="Times New Roman"/>
              <a:ea typeface="Times New Roman"/>
              <a:cs typeface="B Zar" panose="00000400000000000000" pitchFamily="2" charset="-78"/>
            </a:endParaRPr>
          </a:p>
        </p:txBody>
      </p:sp>
    </p:spTree>
    <p:extLst>
      <p:ext uri="{BB962C8B-B14F-4D97-AF65-F5344CB8AC3E}">
        <p14:creationId xmlns="" xmlns:p14="http://schemas.microsoft.com/office/powerpoint/2010/main" val="1957443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924800" cy="2585323"/>
          </a:xfrm>
          <a:prstGeom prst="rect">
            <a:avLst/>
          </a:prstGeom>
        </p:spPr>
        <p:txBody>
          <a:bodyPr wrap="square">
            <a:spAutoFit/>
          </a:bodyPr>
          <a:lstStyle/>
          <a:p>
            <a:pPr algn="ctr"/>
            <a:endParaRPr lang="fa-IR" sz="5400" b="1" dirty="0" smtClean="0">
              <a:solidFill>
                <a:srgbClr val="FF0000"/>
              </a:solidFill>
              <a:effectLst>
                <a:outerShdw blurRad="38100" dist="38100" dir="2700000" algn="tl">
                  <a:srgbClr val="C0C0C0"/>
                </a:outerShdw>
              </a:effectLst>
              <a:latin typeface="Calibri" pitchFamily="34" charset="0"/>
              <a:ea typeface="Calibri" pitchFamily="34" charset="0"/>
              <a:cs typeface="B Titr" pitchFamily="2" charset="-78"/>
            </a:endParaRPr>
          </a:p>
          <a:p>
            <a:pPr algn="ctr"/>
            <a:r>
              <a:rPr lang="fa-IR" sz="5400" b="1" dirty="0" smtClean="0">
                <a:solidFill>
                  <a:srgbClr val="FF0000"/>
                </a:solidFill>
                <a:effectLst>
                  <a:outerShdw blurRad="38100" dist="38100" dir="2700000" algn="tl">
                    <a:srgbClr val="C0C0C0"/>
                  </a:outerShdw>
                </a:effectLst>
                <a:latin typeface="Calibri" pitchFamily="34" charset="0"/>
                <a:ea typeface="Calibri" pitchFamily="34" charset="0"/>
                <a:cs typeface="B Titr" pitchFamily="2" charset="-78"/>
              </a:rPr>
              <a:t>طرح جامع مديريت خطرپذيري آفات و امراض نباتي</a:t>
            </a:r>
            <a:r>
              <a:rPr lang="en-US" sz="5400" b="1" dirty="0" smtClean="0">
                <a:solidFill>
                  <a:srgbClr val="FF0000"/>
                </a:solidFill>
                <a:effectLst>
                  <a:outerShdw blurRad="38100" dist="38100" dir="2700000" algn="tl">
                    <a:srgbClr val="C0C0C0"/>
                  </a:outerShdw>
                </a:effectLst>
                <a:latin typeface="Arial" pitchFamily="34" charset="0"/>
                <a:ea typeface="Calibri" pitchFamily="34" charset="0"/>
                <a:cs typeface="B Titr" pitchFamily="2" charset="-78"/>
              </a:rPr>
              <a:t> </a:t>
            </a:r>
            <a:endParaRPr lang="en-US" sz="5400" dirty="0">
              <a:cs typeface="B Tit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400" b="1" dirty="0" smtClean="0">
                <a:solidFill>
                  <a:srgbClr val="FF0000"/>
                </a:solidFill>
                <a:cs typeface="B Titr" pitchFamily="2" charset="-78"/>
              </a:rPr>
              <a:t> -  ارائه 4طرح تکمیلی برای اجراء در سال1395بمنظور تامین </a:t>
            </a:r>
            <a:r>
              <a:rPr lang="fa-IR" sz="2400" b="1" smtClean="0">
                <a:solidFill>
                  <a:srgbClr val="FF0000"/>
                </a:solidFill>
                <a:cs typeface="B Titr" pitchFamily="2" charset="-78"/>
              </a:rPr>
              <a:t>اعتبار به ستاد </a:t>
            </a:r>
            <a:r>
              <a:rPr lang="fa-IR" sz="2400" b="1" dirty="0" smtClean="0">
                <a:solidFill>
                  <a:srgbClr val="FF0000"/>
                </a:solidFill>
                <a:cs typeface="B Titr" pitchFamily="2" charset="-78"/>
              </a:rPr>
              <a:t>بحران استان . </a:t>
            </a:r>
            <a:endParaRPr lang="en-US" sz="2400" b="1" dirty="0">
              <a:solidFill>
                <a:srgbClr val="FF0000"/>
              </a:solidFill>
              <a:cs typeface="B Titr" pitchFamily="2" charset="-78"/>
            </a:endParaRPr>
          </a:p>
        </p:txBody>
      </p:sp>
      <p:graphicFrame>
        <p:nvGraphicFramePr>
          <p:cNvPr id="3" name="Table 2"/>
          <p:cNvGraphicFramePr>
            <a:graphicFrameLocks noGrp="1"/>
          </p:cNvGraphicFramePr>
          <p:nvPr>
            <p:extLst>
              <p:ext uri="{D42A27DB-BD31-4B8C-83A1-F6EECF244321}">
                <p14:modId xmlns="" xmlns:p14="http://schemas.microsoft.com/office/powerpoint/2010/main" val="2468152530"/>
              </p:ext>
            </p:extLst>
          </p:nvPr>
        </p:nvGraphicFramePr>
        <p:xfrm>
          <a:off x="457200" y="1371600"/>
          <a:ext cx="8229600" cy="4953000"/>
        </p:xfrm>
        <a:graphic>
          <a:graphicData uri="http://schemas.openxmlformats.org/drawingml/2006/table">
            <a:tbl>
              <a:tblPr/>
              <a:tblGrid>
                <a:gridCol w="2590800"/>
                <a:gridCol w="2302675"/>
                <a:gridCol w="2565386"/>
                <a:gridCol w="770739"/>
              </a:tblGrid>
              <a:tr h="1238250">
                <a:tc>
                  <a:txBody>
                    <a:bodyPr/>
                    <a:lstStyle/>
                    <a:p>
                      <a:pPr algn="ctr">
                        <a:lnSpc>
                          <a:spcPct val="115000"/>
                        </a:lnSpc>
                        <a:spcAft>
                          <a:spcPts val="0"/>
                        </a:spcAft>
                      </a:pPr>
                      <a:r>
                        <a:rPr lang="fa-IR" sz="2000" b="1" dirty="0">
                          <a:solidFill>
                            <a:srgbClr val="FF0000"/>
                          </a:solidFill>
                          <a:latin typeface="Calibri"/>
                          <a:ea typeface="Calibri"/>
                          <a:cs typeface="B Zar"/>
                        </a:rPr>
                        <a:t>محل اجراء</a:t>
                      </a:r>
                      <a:endParaRPr lang="en-US" sz="2000" dirty="0">
                        <a:solidFill>
                          <a:srgbClr val="FF0000"/>
                        </a:solidFill>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b="1" dirty="0">
                          <a:solidFill>
                            <a:srgbClr val="FF0000"/>
                          </a:solidFill>
                          <a:latin typeface="Calibri"/>
                          <a:ea typeface="Calibri"/>
                          <a:cs typeface="B Zar"/>
                        </a:rPr>
                        <a:t>مبلغ طرح(میلیون ریال)</a:t>
                      </a:r>
                      <a:endParaRPr lang="en-US" sz="2000" dirty="0">
                        <a:solidFill>
                          <a:srgbClr val="FF0000"/>
                        </a:solidFill>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b="1" dirty="0">
                          <a:solidFill>
                            <a:srgbClr val="FF0000"/>
                          </a:solidFill>
                          <a:latin typeface="Calibri"/>
                          <a:ea typeface="Calibri"/>
                          <a:cs typeface="B Zar"/>
                        </a:rPr>
                        <a:t>عنوان طرح</a:t>
                      </a:r>
                      <a:endParaRPr lang="en-US" sz="2000" dirty="0">
                        <a:solidFill>
                          <a:srgbClr val="FF0000"/>
                        </a:solidFill>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b="1" dirty="0">
                          <a:solidFill>
                            <a:srgbClr val="FF0000"/>
                          </a:solidFill>
                          <a:latin typeface="Calibri"/>
                          <a:ea typeface="Calibri"/>
                          <a:cs typeface="B Zar"/>
                        </a:rPr>
                        <a:t>ردیف</a:t>
                      </a:r>
                      <a:endParaRPr lang="en-US" sz="2000" dirty="0">
                        <a:solidFill>
                          <a:srgbClr val="FF0000"/>
                        </a:solidFill>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238250">
                <a:tc>
                  <a:txBody>
                    <a:bodyPr/>
                    <a:lstStyle/>
                    <a:p>
                      <a:pPr algn="ctr">
                        <a:lnSpc>
                          <a:spcPct val="115000"/>
                        </a:lnSpc>
                        <a:spcAft>
                          <a:spcPts val="0"/>
                        </a:spcAft>
                      </a:pPr>
                      <a:r>
                        <a:rPr lang="fa-IR" sz="2000">
                          <a:latin typeface="Calibri"/>
                          <a:ea typeface="Calibri"/>
                          <a:cs typeface="B Zar"/>
                        </a:rPr>
                        <a:t>شهرستانهای:</a:t>
                      </a:r>
                      <a:endParaRPr lang="en-US" sz="2000">
                        <a:latin typeface="Calibri"/>
                        <a:ea typeface="Calibri"/>
                        <a:cs typeface="Arial"/>
                      </a:endParaRPr>
                    </a:p>
                    <a:p>
                      <a:pPr algn="ctr">
                        <a:lnSpc>
                          <a:spcPct val="115000"/>
                        </a:lnSpc>
                        <a:spcAft>
                          <a:spcPts val="0"/>
                        </a:spcAft>
                      </a:pPr>
                      <a:r>
                        <a:rPr lang="fa-IR" sz="2000">
                          <a:latin typeface="Calibri"/>
                          <a:ea typeface="Calibri"/>
                          <a:cs typeface="B Zar"/>
                        </a:rPr>
                        <a:t> آستارا، املش، رودسر، سیاهکل و رودبار</a:t>
                      </a:r>
                      <a:endParaRPr lang="en-US" sz="200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latin typeface="Calibri"/>
                          <a:ea typeface="Calibri"/>
                          <a:cs typeface="B Zar"/>
                        </a:rPr>
                        <a:t>8004.8</a:t>
                      </a:r>
                      <a:endParaRPr lang="en-US" sz="200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a:rPr>
                        <a:t>کنترل و مبارزه با ملخ های زیان اور محصولات کشاورزی</a:t>
                      </a:r>
                      <a:endParaRPr lang="en-US" sz="200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Zar"/>
                        </a:rPr>
                        <a:t>1</a:t>
                      </a:r>
                      <a:endParaRPr lang="en-US" sz="2000" dirty="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125">
                <a:tc>
                  <a:txBody>
                    <a:bodyPr/>
                    <a:lstStyle/>
                    <a:p>
                      <a:pPr algn="ctr">
                        <a:lnSpc>
                          <a:spcPct val="115000"/>
                        </a:lnSpc>
                        <a:spcAft>
                          <a:spcPts val="0"/>
                        </a:spcAft>
                      </a:pPr>
                      <a:r>
                        <a:rPr lang="fa-IR" sz="2000">
                          <a:latin typeface="Calibri"/>
                          <a:ea typeface="Calibri"/>
                          <a:cs typeface="B Zar"/>
                        </a:rPr>
                        <a:t>شهرستان رودبار</a:t>
                      </a:r>
                      <a:endParaRPr lang="en-US" sz="200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smtClean="0">
                          <a:latin typeface="Calibri"/>
                          <a:ea typeface="Calibri"/>
                          <a:cs typeface="B Zar"/>
                        </a:rPr>
                        <a:t>26813</a:t>
                      </a:r>
                      <a:endParaRPr lang="en-US" sz="2000" dirty="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a:rPr>
                        <a:t>کنترل آفت مگس میوه زیتون</a:t>
                      </a:r>
                      <a:endParaRPr lang="en-US" sz="200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Zar"/>
                        </a:rPr>
                        <a:t>2</a:t>
                      </a:r>
                      <a:endParaRPr lang="en-US" sz="2000" dirty="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125">
                <a:tc>
                  <a:txBody>
                    <a:bodyPr/>
                    <a:lstStyle/>
                    <a:p>
                      <a:pPr algn="ctr">
                        <a:lnSpc>
                          <a:spcPct val="115000"/>
                        </a:lnSpc>
                        <a:spcAft>
                          <a:spcPts val="0"/>
                        </a:spcAft>
                      </a:pPr>
                      <a:r>
                        <a:rPr lang="fa-IR" sz="2000">
                          <a:latin typeface="Calibri"/>
                          <a:ea typeface="Calibri"/>
                          <a:cs typeface="B Zar"/>
                        </a:rPr>
                        <a:t>تمامی شهرستانهای استان</a:t>
                      </a:r>
                      <a:endParaRPr lang="en-US" sz="200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latin typeface="Calibri"/>
                          <a:ea typeface="Calibri"/>
                          <a:cs typeface="B Zar"/>
                        </a:rPr>
                        <a:t>2650</a:t>
                      </a:r>
                      <a:endParaRPr lang="en-US" sz="200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a:rPr>
                        <a:t>کنترل آفت مگس مدیترانه ای</a:t>
                      </a:r>
                      <a:endParaRPr lang="en-US" sz="200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Zar"/>
                        </a:rPr>
                        <a:t>3</a:t>
                      </a:r>
                      <a:endParaRPr lang="en-US" sz="2000" dirty="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125">
                <a:tc>
                  <a:txBody>
                    <a:bodyPr/>
                    <a:lstStyle/>
                    <a:p>
                      <a:pPr algn="ctr">
                        <a:lnSpc>
                          <a:spcPct val="115000"/>
                        </a:lnSpc>
                        <a:spcAft>
                          <a:spcPts val="0"/>
                        </a:spcAft>
                      </a:pPr>
                      <a:r>
                        <a:rPr lang="fa-IR" sz="2000">
                          <a:latin typeface="Calibri"/>
                          <a:ea typeface="Calibri"/>
                          <a:cs typeface="B Zar"/>
                        </a:rPr>
                        <a:t>تمامی شهرستانهای استان</a:t>
                      </a:r>
                      <a:endParaRPr lang="en-US" sz="200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latin typeface="Calibri"/>
                          <a:ea typeface="Calibri"/>
                          <a:cs typeface="B Zar"/>
                        </a:rPr>
                        <a:t>9196</a:t>
                      </a:r>
                      <a:endParaRPr lang="en-US" sz="200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a:latin typeface="Calibri"/>
                          <a:ea typeface="Calibri"/>
                          <a:cs typeface="B Zar"/>
                        </a:rPr>
                        <a:t>کنترل آفت پروانه سفید اشجار</a:t>
                      </a:r>
                      <a:endParaRPr lang="en-US" sz="200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latin typeface="Calibri"/>
                          <a:ea typeface="Calibri"/>
                          <a:cs typeface="B Zar"/>
                        </a:rPr>
                        <a:t>4</a:t>
                      </a:r>
                      <a:endParaRPr lang="en-US" sz="2000" dirty="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19125">
                <a:tc>
                  <a:txBody>
                    <a:bodyPr/>
                    <a:lstStyle/>
                    <a:p>
                      <a:pPr algn="ctr">
                        <a:lnSpc>
                          <a:spcPct val="115000"/>
                        </a:lnSpc>
                        <a:spcAft>
                          <a:spcPts val="0"/>
                        </a:spcAft>
                      </a:pPr>
                      <a:endParaRPr lang="en-US" sz="2000" dirty="0">
                        <a:latin typeface="Calibri"/>
                        <a:ea typeface="Calibri"/>
                        <a:cs typeface="B Zar"/>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a-IR" sz="2000" b="1" dirty="0" smtClean="0">
                          <a:solidFill>
                            <a:srgbClr val="FF0000"/>
                          </a:solidFill>
                          <a:latin typeface="Saeb2" pitchFamily="2" charset="2"/>
                          <a:ea typeface="Calibri"/>
                          <a:cs typeface="B Zar"/>
                        </a:rPr>
                        <a:t>46663.8</a:t>
                      </a:r>
                      <a:endParaRPr lang="en-US" sz="2000" b="1" dirty="0">
                        <a:solidFill>
                          <a:srgbClr val="FF0000"/>
                        </a:solidFill>
                        <a:latin typeface="Saeb2" pitchFamily="2" charset="2"/>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Aft>
                          <a:spcPts val="0"/>
                        </a:spcAft>
                      </a:pPr>
                      <a:r>
                        <a:rPr lang="fa-IR" sz="2000" dirty="0">
                          <a:latin typeface="Calibri"/>
                          <a:ea typeface="Calibri"/>
                          <a:cs typeface="B Zar"/>
                        </a:rPr>
                        <a:t>جمع</a:t>
                      </a:r>
                      <a:endParaRPr lang="en-US" sz="2000" dirty="0">
                        <a:latin typeface="Calibri"/>
                        <a:ea typeface="Calibri"/>
                        <a:cs typeface="Arial"/>
                      </a:endParaRPr>
                    </a:p>
                  </a:txBody>
                  <a:tcPr marL="61993" marR="6199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884238"/>
          </a:xfrm>
        </p:spPr>
        <p:txBody>
          <a:bodyPr>
            <a:normAutofit fontScale="90000"/>
          </a:bodyPr>
          <a:lstStyle/>
          <a:p>
            <a:pPr algn="r" rtl="1"/>
            <a:r>
              <a:rPr lang="fa-IR" dirty="0" smtClean="0">
                <a:cs typeface="B Zar" pitchFamily="2" charset="-78"/>
              </a:rPr>
              <a:t/>
            </a:r>
            <a:br>
              <a:rPr lang="fa-IR" dirty="0" smtClean="0">
                <a:cs typeface="B Zar" pitchFamily="2" charset="-78"/>
              </a:rPr>
            </a:br>
            <a:r>
              <a:rPr lang="fa-IR" dirty="0" smtClean="0">
                <a:cs typeface="B Zar" pitchFamily="2" charset="-78"/>
              </a:rPr>
              <a:t/>
            </a:r>
            <a:br>
              <a:rPr lang="fa-IR" dirty="0" smtClean="0">
                <a:cs typeface="B Zar" pitchFamily="2" charset="-78"/>
              </a:rPr>
            </a:br>
            <a:r>
              <a:rPr lang="fa-IR" dirty="0" smtClean="0">
                <a:cs typeface="B Zar" pitchFamily="2" charset="-78"/>
              </a:rPr>
              <a:t/>
            </a:r>
            <a:br>
              <a:rPr lang="fa-IR" dirty="0" smtClean="0">
                <a:cs typeface="B Zar" pitchFamily="2" charset="-78"/>
              </a:rPr>
            </a:br>
            <a:r>
              <a:rPr lang="fa-IR" dirty="0" smtClean="0">
                <a:solidFill>
                  <a:srgbClr val="FF0000"/>
                </a:solidFill>
                <a:cs typeface="B Titr" pitchFamily="2" charset="-78"/>
              </a:rPr>
              <a:t/>
            </a:r>
            <a:br>
              <a:rPr lang="fa-IR" dirty="0" smtClean="0">
                <a:solidFill>
                  <a:srgbClr val="FF0000"/>
                </a:solidFill>
                <a:cs typeface="B Titr" pitchFamily="2" charset="-78"/>
              </a:rPr>
            </a:br>
            <a:r>
              <a:rPr lang="fa-IR" sz="3100" dirty="0" smtClean="0">
                <a:solidFill>
                  <a:srgbClr val="FF0000"/>
                </a:solidFill>
                <a:cs typeface="B Titr" pitchFamily="2" charset="-78"/>
              </a:rPr>
              <a:t>طرح های پیشنهادی در دست اقدام</a:t>
            </a:r>
            <a:br>
              <a:rPr lang="fa-IR" sz="3100" dirty="0" smtClean="0">
                <a:solidFill>
                  <a:srgbClr val="FF0000"/>
                </a:solidFill>
                <a:cs typeface="B Titr" pitchFamily="2" charset="-78"/>
              </a:rPr>
            </a:br>
            <a:r>
              <a:rPr lang="fa-IR" sz="3100" dirty="0" smtClean="0">
                <a:solidFill>
                  <a:srgbClr val="FF0000"/>
                </a:solidFill>
                <a:cs typeface="B Titr" pitchFamily="2" charset="-78"/>
              </a:rPr>
              <a:t>مصوب در کارگروه فرعی آفات و امراض مورخه95/6/17</a:t>
            </a:r>
            <a:r>
              <a:rPr lang="fa-IR" sz="3600" dirty="0" smtClean="0">
                <a:solidFill>
                  <a:srgbClr val="FF0000"/>
                </a:solidFill>
                <a:cs typeface="B Titr" pitchFamily="2" charset="-78"/>
              </a:rPr>
              <a:t/>
            </a:r>
            <a:br>
              <a:rPr lang="fa-IR" sz="3600" dirty="0" smtClean="0">
                <a:solidFill>
                  <a:srgbClr val="FF0000"/>
                </a:solidFill>
                <a:cs typeface="B Titr" pitchFamily="2" charset="-78"/>
              </a:rPr>
            </a:br>
            <a:r>
              <a:rPr lang="fa-IR" sz="3600" dirty="0">
                <a:solidFill>
                  <a:srgbClr val="FF0000"/>
                </a:solidFill>
                <a:cs typeface="B Titr" pitchFamily="2" charset="-78"/>
              </a:rPr>
              <a:t/>
            </a:r>
            <a:br>
              <a:rPr lang="fa-IR" sz="3600" dirty="0">
                <a:solidFill>
                  <a:srgbClr val="FF0000"/>
                </a:solidFill>
                <a:cs typeface="B Titr" pitchFamily="2" charset="-78"/>
              </a:rPr>
            </a:br>
            <a:r>
              <a:rPr lang="fa-IR" dirty="0" smtClean="0">
                <a:cs typeface="B Zar" pitchFamily="2" charset="-78"/>
              </a:rPr>
              <a:t/>
            </a:r>
            <a:br>
              <a:rPr lang="fa-IR" dirty="0" smtClean="0">
                <a:cs typeface="B Zar" pitchFamily="2" charset="-78"/>
              </a:rPr>
            </a:br>
            <a:r>
              <a:rPr lang="fa-IR" dirty="0" smtClean="0">
                <a:cs typeface="B Zar" pitchFamily="2" charset="-78"/>
              </a:rPr>
              <a:t>1- طرح جامع کنترل برگخوار شمشاد توسط اداره کل منابع طبیعی و آبخیزداری استان.</a:t>
            </a:r>
            <a:br>
              <a:rPr lang="fa-IR" dirty="0" smtClean="0">
                <a:cs typeface="B Zar" pitchFamily="2" charset="-78"/>
              </a:rPr>
            </a:br>
            <a:r>
              <a:rPr lang="fa-IR" dirty="0" smtClean="0">
                <a:cs typeface="B Zar" pitchFamily="2" charset="-78"/>
              </a:rPr>
              <a:t>2- طرح جامع کنترل سنبل آبی توسط سازمان حفاظت محیط زیست استان. </a:t>
            </a:r>
            <a:endParaRPr lang="en-US" dirty="0">
              <a:cs typeface="B Za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595004144"/>
              </p:ext>
            </p:extLst>
          </p:nvPr>
        </p:nvGraphicFramePr>
        <p:xfrm>
          <a:off x="127000" y="940435"/>
          <a:ext cx="8864600" cy="5688965"/>
        </p:xfrm>
        <a:graphic>
          <a:graphicData uri="http://schemas.openxmlformats.org/drawingml/2006/table">
            <a:tbl>
              <a:tblPr rtl="1"/>
              <a:tblGrid>
                <a:gridCol w="488465"/>
                <a:gridCol w="2229335"/>
                <a:gridCol w="914400"/>
                <a:gridCol w="939800"/>
                <a:gridCol w="965200"/>
                <a:gridCol w="965200"/>
                <a:gridCol w="939800"/>
                <a:gridCol w="1422400"/>
              </a:tblGrid>
              <a:tr h="205740">
                <a:tc rowSpan="2">
                  <a:txBody>
                    <a:bodyPr/>
                    <a:lstStyle/>
                    <a:p>
                      <a:pPr marL="0" marR="0" algn="r" rtl="1">
                        <a:lnSpc>
                          <a:spcPct val="115000"/>
                        </a:lnSpc>
                        <a:spcBef>
                          <a:spcPts val="0"/>
                        </a:spcBef>
                        <a:spcAft>
                          <a:spcPts val="0"/>
                        </a:spcAft>
                      </a:pPr>
                      <a:r>
                        <a:rPr lang="ar-SA" sz="1400" b="1" dirty="0">
                          <a:solidFill>
                            <a:srgbClr val="FF0000"/>
                          </a:solidFill>
                          <a:effectLst/>
                          <a:latin typeface="Calibri"/>
                          <a:ea typeface="Calibri"/>
                          <a:cs typeface="B Zar" pitchFamily="2" charset="-78"/>
                        </a:rPr>
                        <a:t>فاز</a:t>
                      </a:r>
                      <a:endParaRPr lang="en-US" sz="1400" dirty="0">
                        <a:solidFill>
                          <a:srgbClr val="FF0000"/>
                        </a:solidFill>
                        <a:effectLst/>
                        <a:latin typeface="Calibri"/>
                        <a:ea typeface="Calibri"/>
                        <a:cs typeface="B Zar" pitchFamily="2" charset="-78"/>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marL="0" marR="0" algn="r" rtl="1">
                        <a:lnSpc>
                          <a:spcPct val="115000"/>
                        </a:lnSpc>
                        <a:spcBef>
                          <a:spcPts val="0"/>
                        </a:spcBef>
                        <a:spcAft>
                          <a:spcPts val="0"/>
                        </a:spcAft>
                      </a:pPr>
                      <a:r>
                        <a:rPr lang="ar-SA" sz="1400" b="1" dirty="0">
                          <a:solidFill>
                            <a:srgbClr val="FF0000"/>
                          </a:solidFill>
                          <a:effectLst/>
                          <a:latin typeface="Calibri"/>
                          <a:ea typeface="Calibri"/>
                          <a:cs typeface="B Zar" pitchFamily="2" charset="-78"/>
                        </a:rPr>
                        <a:t>موضوع پروزه</a:t>
                      </a:r>
                      <a:endParaRPr lang="en-US" sz="1400" dirty="0">
                        <a:solidFill>
                          <a:srgbClr val="FF0000"/>
                        </a:solidFill>
                        <a:effectLst/>
                        <a:latin typeface="Calibri"/>
                        <a:ea typeface="Calibri"/>
                        <a:cs typeface="B Zar" pitchFamily="2" charset="-78"/>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5">
                  <a:txBody>
                    <a:bodyPr/>
                    <a:lstStyle/>
                    <a:p>
                      <a:pPr marL="0" marR="0" algn="ctr" rtl="1">
                        <a:lnSpc>
                          <a:spcPct val="115000"/>
                        </a:lnSpc>
                        <a:spcBef>
                          <a:spcPts val="0"/>
                        </a:spcBef>
                        <a:spcAft>
                          <a:spcPts val="0"/>
                        </a:spcAft>
                      </a:pPr>
                      <a:r>
                        <a:rPr lang="ar-SA" sz="1400" b="1" dirty="0">
                          <a:solidFill>
                            <a:srgbClr val="FF0000"/>
                          </a:solidFill>
                          <a:effectLst/>
                          <a:latin typeface="Calibri"/>
                          <a:ea typeface="Calibri"/>
                          <a:cs typeface="B Zar" pitchFamily="2" charset="-78"/>
                        </a:rPr>
                        <a:t>سال</a:t>
                      </a:r>
                      <a:endParaRPr lang="en-US" sz="1400" dirty="0">
                        <a:solidFill>
                          <a:srgbClr val="FF0000"/>
                        </a:solidFill>
                        <a:effectLst/>
                        <a:latin typeface="Calibri"/>
                        <a:ea typeface="Calibri"/>
                        <a:cs typeface="B Zar" pitchFamily="2" charset="-78"/>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rtl="1">
                        <a:lnSpc>
                          <a:spcPct val="115000"/>
                        </a:lnSpc>
                        <a:spcBef>
                          <a:spcPts val="0"/>
                        </a:spcBef>
                        <a:spcAft>
                          <a:spcPts val="1000"/>
                        </a:spcAft>
                      </a:pPr>
                      <a:r>
                        <a:rPr lang="ar-SA" sz="1400" b="1" dirty="0">
                          <a:solidFill>
                            <a:srgbClr val="FF0000"/>
                          </a:solidFill>
                          <a:effectLst/>
                          <a:latin typeface="Calibri"/>
                          <a:ea typeface="Calibri"/>
                          <a:cs typeface="B Zar" pitchFamily="2" charset="-78"/>
                        </a:rPr>
                        <a:t>جمع كل اعتبار مورد نياز</a:t>
                      </a:r>
                      <a:endParaRPr lang="en-US" sz="1400" dirty="0">
                        <a:solidFill>
                          <a:srgbClr val="FF0000"/>
                        </a:solidFill>
                        <a:effectLst/>
                        <a:latin typeface="Calibri"/>
                        <a:ea typeface="Calibri"/>
                        <a:cs typeface="B Zar" pitchFamily="2" charset="-78"/>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99060">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SA" sz="1400" b="1" dirty="0">
                          <a:solidFill>
                            <a:srgbClr val="FF0000"/>
                          </a:solidFill>
                          <a:effectLst/>
                          <a:latin typeface="Calibri"/>
                          <a:ea typeface="Calibri"/>
                          <a:cs typeface="B Zar" pitchFamily="2" charset="-78"/>
                        </a:rPr>
                        <a:t>اول</a:t>
                      </a:r>
                      <a:endParaRPr lang="en-US" sz="1400" dirty="0">
                        <a:solidFill>
                          <a:srgbClr val="FF0000"/>
                        </a:solidFill>
                        <a:effectLst/>
                        <a:latin typeface="Calibri"/>
                        <a:ea typeface="Calibri"/>
                        <a:cs typeface="B Zar" pitchFamily="2" charset="-78"/>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400" b="1" dirty="0">
                          <a:solidFill>
                            <a:srgbClr val="FF0000"/>
                          </a:solidFill>
                          <a:effectLst/>
                          <a:latin typeface="Calibri"/>
                          <a:ea typeface="Calibri"/>
                          <a:cs typeface="B Zar" pitchFamily="2" charset="-78"/>
                        </a:rPr>
                        <a:t>دوم</a:t>
                      </a:r>
                      <a:endParaRPr lang="en-US" sz="1400" dirty="0">
                        <a:solidFill>
                          <a:srgbClr val="FF0000"/>
                        </a:solidFill>
                        <a:effectLst/>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400" b="1" dirty="0">
                          <a:solidFill>
                            <a:srgbClr val="FF0000"/>
                          </a:solidFill>
                          <a:effectLst/>
                          <a:latin typeface="Calibri"/>
                          <a:ea typeface="Calibri"/>
                          <a:cs typeface="B Zar" pitchFamily="2" charset="-78"/>
                        </a:rPr>
                        <a:t>سوم</a:t>
                      </a:r>
                      <a:endParaRPr lang="en-US" sz="1400" dirty="0">
                        <a:solidFill>
                          <a:srgbClr val="FF0000"/>
                        </a:solidFill>
                        <a:effectLst/>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400" b="1" dirty="0">
                          <a:solidFill>
                            <a:srgbClr val="FF0000"/>
                          </a:solidFill>
                          <a:effectLst/>
                          <a:latin typeface="Calibri"/>
                          <a:ea typeface="Calibri"/>
                          <a:cs typeface="B Zar" pitchFamily="2" charset="-78"/>
                        </a:rPr>
                        <a:t>چهارم</a:t>
                      </a:r>
                      <a:endParaRPr lang="en-US" sz="1400" dirty="0">
                        <a:solidFill>
                          <a:srgbClr val="FF0000"/>
                        </a:solidFill>
                        <a:effectLst/>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400" b="1" dirty="0">
                          <a:solidFill>
                            <a:srgbClr val="FF0000"/>
                          </a:solidFill>
                          <a:effectLst/>
                          <a:latin typeface="Calibri"/>
                          <a:ea typeface="Calibri"/>
                          <a:cs typeface="B Zar" pitchFamily="2" charset="-78"/>
                        </a:rPr>
                        <a:t>پنجم</a:t>
                      </a:r>
                      <a:endParaRPr lang="en-US" sz="1400" dirty="0">
                        <a:solidFill>
                          <a:srgbClr val="FF0000"/>
                        </a:solidFill>
                        <a:effectLst/>
                        <a:latin typeface="Calibri"/>
                        <a:ea typeface="Calibri"/>
                        <a:cs typeface="B Zar" pitchFamily="2" charset="-78"/>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r>
              <a:tr h="471170">
                <a:tc>
                  <a:txBody>
                    <a:bodyPr/>
                    <a:lstStyle/>
                    <a:p>
                      <a:pPr marL="0" marR="0" algn="r" rtl="1">
                        <a:lnSpc>
                          <a:spcPct val="115000"/>
                        </a:lnSpc>
                        <a:spcBef>
                          <a:spcPts val="0"/>
                        </a:spcBef>
                        <a:spcAft>
                          <a:spcPts val="1000"/>
                        </a:spcAft>
                      </a:pPr>
                      <a:r>
                        <a:rPr lang="ar-SA" sz="1400" dirty="0">
                          <a:effectLst>
                            <a:outerShdw blurRad="50800" dist="38100" algn="tr" rotWithShape="0">
                              <a:prstClr val="black">
                                <a:alpha val="40000"/>
                              </a:prstClr>
                            </a:outerShdw>
                          </a:effectLst>
                          <a:latin typeface="Calibri"/>
                          <a:ea typeface="Calibri"/>
                          <a:cs typeface="B Zar" pitchFamily="2" charset="-78"/>
                        </a:rPr>
                        <a:t>فاز اول</a:t>
                      </a:r>
                      <a:endParaRPr lang="en-US" sz="1400" dirty="0">
                        <a:latin typeface="Calibri"/>
                        <a:ea typeface="Calibri"/>
                        <a:cs typeface="B Za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tabLst>
                          <a:tab pos="4302760" algn="l"/>
                        </a:tabLst>
                      </a:pPr>
                      <a:r>
                        <a:rPr lang="ar-SA" sz="1400">
                          <a:latin typeface="Calibri"/>
                          <a:ea typeface="Calibri"/>
                          <a:cs typeface="B Zar" pitchFamily="2" charset="-78"/>
                        </a:rPr>
                        <a:t>شناخت مناطق مستعد شيوع آفات و امراض نباتي پرخطر و تهيه اطلس طغيان آفات و امراض نباتي پر خطر</a:t>
                      </a:r>
                      <a:endParaRPr lang="en-US" sz="140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dirty="0" smtClean="0">
                          <a:solidFill>
                            <a:srgbClr val="000000"/>
                          </a:solidFill>
                          <a:latin typeface="Calibri"/>
                          <a:ea typeface="Calibri"/>
                          <a:cs typeface="B Zar" pitchFamily="2" charset="-78"/>
                        </a:rPr>
                        <a:t>3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dirty="0" smtClean="0">
                          <a:solidFill>
                            <a:srgbClr val="000000"/>
                          </a:solidFill>
                          <a:latin typeface="Calibri"/>
                          <a:ea typeface="Calibri"/>
                          <a:cs typeface="B Zar" pitchFamily="2" charset="-78"/>
                        </a:rPr>
                        <a:t>3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dirty="0" smtClean="0">
                          <a:solidFill>
                            <a:srgbClr val="000000"/>
                          </a:solidFill>
                          <a:latin typeface="Calibri"/>
                          <a:ea typeface="Calibri"/>
                          <a:cs typeface="B Zar" pitchFamily="2" charset="-78"/>
                        </a:rPr>
                        <a:t>3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fa-IR" sz="140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fa-IR" sz="140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400" dirty="0" smtClean="0">
                          <a:solidFill>
                            <a:srgbClr val="000000"/>
                          </a:solidFill>
                          <a:latin typeface="Calibri"/>
                          <a:ea typeface="Calibri"/>
                          <a:cs typeface="B Zar" pitchFamily="2" charset="-78"/>
                        </a:rPr>
                        <a:t>9میلیارد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555">
                <a:tc>
                  <a:txBody>
                    <a:bodyPr/>
                    <a:lstStyle/>
                    <a:p>
                      <a:pPr marL="0" marR="0" algn="r" rtl="1">
                        <a:lnSpc>
                          <a:spcPct val="115000"/>
                        </a:lnSpc>
                        <a:spcBef>
                          <a:spcPts val="0"/>
                        </a:spcBef>
                        <a:spcAft>
                          <a:spcPts val="1000"/>
                        </a:spcAft>
                      </a:pPr>
                      <a:r>
                        <a:rPr lang="ar-SA" sz="1400" dirty="0">
                          <a:effectLst>
                            <a:outerShdw blurRad="50800" dist="38100" algn="tr" rotWithShape="0">
                              <a:prstClr val="black">
                                <a:alpha val="40000"/>
                              </a:prstClr>
                            </a:outerShdw>
                          </a:effectLst>
                          <a:latin typeface="Calibri"/>
                          <a:ea typeface="Calibri"/>
                          <a:cs typeface="B Zar" pitchFamily="2" charset="-78"/>
                        </a:rPr>
                        <a:t>فاز دوم</a:t>
                      </a:r>
                      <a:endParaRPr lang="en-US" sz="1400" dirty="0">
                        <a:latin typeface="Calibri"/>
                        <a:ea typeface="Calibri"/>
                        <a:cs typeface="B Za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tabLst>
                          <a:tab pos="4302760" algn="l"/>
                        </a:tabLst>
                      </a:pPr>
                      <a:r>
                        <a:rPr lang="ar-SA" sz="1400">
                          <a:latin typeface="Calibri"/>
                          <a:ea typeface="Calibri"/>
                          <a:cs typeface="B Zar" pitchFamily="2" charset="-78"/>
                        </a:rPr>
                        <a:t>پهنه بندي استان از نظر ريسك بروز و طغيان آفات و امراض نباتي پرخطر و تهيه نقشه هاي آسيب پذيري</a:t>
                      </a:r>
                      <a:endParaRPr lang="en-US" sz="140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smtClean="0">
                          <a:solidFill>
                            <a:srgbClr val="000000"/>
                          </a:solidFill>
                          <a:latin typeface="Calibri"/>
                          <a:ea typeface="Calibri"/>
                          <a:cs typeface="B Zar" pitchFamily="2" charset="-78"/>
                        </a:rPr>
                        <a:t>3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dirty="0" smtClean="0">
                          <a:solidFill>
                            <a:srgbClr val="000000"/>
                          </a:solidFill>
                          <a:latin typeface="Calibri"/>
                          <a:ea typeface="Calibri"/>
                          <a:cs typeface="B Zar" pitchFamily="2" charset="-78"/>
                        </a:rPr>
                        <a:t>3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smtClean="0">
                          <a:solidFill>
                            <a:srgbClr val="000000"/>
                          </a:solidFill>
                          <a:latin typeface="Calibri"/>
                          <a:ea typeface="Calibri"/>
                          <a:cs typeface="B Zar" pitchFamily="2" charset="-78"/>
                        </a:rPr>
                        <a:t>3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fa-IR" sz="140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fa-IR" sz="140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400" dirty="0" smtClean="0">
                          <a:solidFill>
                            <a:srgbClr val="000000"/>
                          </a:solidFill>
                          <a:latin typeface="Calibri"/>
                          <a:ea typeface="Calibri"/>
                          <a:cs typeface="B Zar" pitchFamily="2" charset="-78"/>
                        </a:rPr>
                        <a:t>9میلیارد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390">
                <a:tc>
                  <a:txBody>
                    <a:bodyPr/>
                    <a:lstStyle/>
                    <a:p>
                      <a:pPr marL="0" marR="0" algn="r" rtl="1">
                        <a:lnSpc>
                          <a:spcPct val="115000"/>
                        </a:lnSpc>
                        <a:spcBef>
                          <a:spcPts val="0"/>
                        </a:spcBef>
                        <a:spcAft>
                          <a:spcPts val="0"/>
                        </a:spcAft>
                      </a:pPr>
                      <a:r>
                        <a:rPr lang="ar-SA" sz="1400">
                          <a:effectLst>
                            <a:outerShdw blurRad="50800" dist="38100" algn="tr" rotWithShape="0">
                              <a:prstClr val="black">
                                <a:alpha val="40000"/>
                              </a:prstClr>
                            </a:outerShdw>
                          </a:effectLst>
                          <a:latin typeface="Calibri"/>
                          <a:ea typeface="Calibri"/>
                          <a:cs typeface="B Zar" pitchFamily="2" charset="-78"/>
                        </a:rPr>
                        <a:t>فاز سوم</a:t>
                      </a:r>
                      <a:endParaRPr lang="en-US" sz="1400">
                        <a:latin typeface="Calibri"/>
                        <a:ea typeface="Calibri"/>
                        <a:cs typeface="B Za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400">
                          <a:latin typeface="Calibri"/>
                          <a:ea typeface="Calibri"/>
                          <a:cs typeface="B Zar" pitchFamily="2" charset="-78"/>
                        </a:rPr>
                        <a:t>توسعه و راه اندازي سامانه هاي شهرستان واستانی پايش، پيش بيني و هشدار بروز و طغيان آفات و امراض نباتي پر خطر  در استان</a:t>
                      </a:r>
                      <a:endParaRPr lang="en-US" sz="140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smtClean="0">
                          <a:solidFill>
                            <a:srgbClr val="000000"/>
                          </a:solidFill>
                          <a:latin typeface="Calibri"/>
                          <a:ea typeface="Calibri"/>
                          <a:cs typeface="B Zar" pitchFamily="2" charset="-78"/>
                        </a:rPr>
                        <a:t>3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smtClean="0">
                          <a:solidFill>
                            <a:srgbClr val="000000"/>
                          </a:solidFill>
                          <a:latin typeface="Calibri"/>
                          <a:ea typeface="Calibri"/>
                          <a:cs typeface="B Zar" pitchFamily="2" charset="-78"/>
                        </a:rPr>
                        <a:t>3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dirty="0" smtClean="0">
                          <a:solidFill>
                            <a:srgbClr val="000000"/>
                          </a:solidFill>
                          <a:latin typeface="Calibri"/>
                          <a:ea typeface="Calibri"/>
                          <a:cs typeface="B Zar" pitchFamily="2" charset="-78"/>
                        </a:rPr>
                        <a:t>3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fa-IR" sz="140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fa-IR" sz="1400" dirty="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400" dirty="0" smtClean="0">
                          <a:solidFill>
                            <a:srgbClr val="000000"/>
                          </a:solidFill>
                          <a:latin typeface="Calibri"/>
                          <a:ea typeface="Calibri"/>
                          <a:cs typeface="B Zar" pitchFamily="2" charset="-78"/>
                        </a:rPr>
                        <a:t>9میلیارد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430">
                <a:tc>
                  <a:txBody>
                    <a:bodyPr/>
                    <a:lstStyle/>
                    <a:p>
                      <a:pPr marL="0" marR="0" algn="r" rtl="1">
                        <a:lnSpc>
                          <a:spcPct val="115000"/>
                        </a:lnSpc>
                        <a:spcBef>
                          <a:spcPts val="0"/>
                        </a:spcBef>
                        <a:spcAft>
                          <a:spcPts val="1000"/>
                        </a:spcAft>
                      </a:pPr>
                      <a:r>
                        <a:rPr lang="ar-SA" sz="1400" dirty="0">
                          <a:effectLst>
                            <a:outerShdw blurRad="50800" dist="38100" algn="tr" rotWithShape="0">
                              <a:prstClr val="black">
                                <a:alpha val="40000"/>
                              </a:prstClr>
                            </a:outerShdw>
                          </a:effectLst>
                          <a:latin typeface="Calibri"/>
                          <a:ea typeface="Calibri"/>
                          <a:cs typeface="B Zar" pitchFamily="2" charset="-78"/>
                        </a:rPr>
                        <a:t>فاز چهارم</a:t>
                      </a:r>
                      <a:endParaRPr lang="en-US" sz="1400" dirty="0">
                        <a:latin typeface="Calibri"/>
                        <a:ea typeface="Calibri"/>
                        <a:cs typeface="B Za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tabLst>
                          <a:tab pos="4302760" algn="l"/>
                        </a:tabLst>
                      </a:pPr>
                      <a:r>
                        <a:rPr lang="ar-SA" sz="1400">
                          <a:latin typeface="Calibri"/>
                          <a:ea typeface="Calibri"/>
                          <a:cs typeface="B Zar" pitchFamily="2" charset="-78"/>
                        </a:rPr>
                        <a:t>پيش بيني برنامه هاي اجرايي كوتاه مدت و بلند مدت بروز و طغيان آفات و امراض نباتي پر خطر در استان</a:t>
                      </a:r>
                      <a:endParaRPr lang="en-US" sz="140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fa-IR" sz="1400" dirty="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fa-IR" sz="1400" dirty="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fa-IR" sz="140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400" dirty="0" smtClean="0">
                          <a:solidFill>
                            <a:srgbClr val="000000"/>
                          </a:solidFill>
                          <a:latin typeface="Calibri"/>
                          <a:ea typeface="Calibri"/>
                          <a:cs typeface="B Zar" pitchFamily="2" charset="-78"/>
                        </a:rPr>
                        <a:t>10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400" dirty="0" smtClean="0">
                          <a:solidFill>
                            <a:srgbClr val="000000"/>
                          </a:solidFill>
                          <a:latin typeface="Calibri"/>
                          <a:ea typeface="Calibri"/>
                          <a:cs typeface="B Zar" pitchFamily="2" charset="-78"/>
                        </a:rPr>
                        <a:t>10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400" dirty="0" smtClean="0">
                          <a:solidFill>
                            <a:srgbClr val="000000"/>
                          </a:solidFill>
                          <a:latin typeface="+mn-lt"/>
                          <a:ea typeface="Calibri"/>
                          <a:cs typeface="B Zar" pitchFamily="2" charset="-78"/>
                        </a:rPr>
                        <a:t>20 میلیارد ریال</a:t>
                      </a:r>
                      <a:endParaRPr lang="en-US" sz="1400" dirty="0" smtClean="0">
                        <a:latin typeface="+mn-lt"/>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390">
                <a:tc>
                  <a:txBody>
                    <a:bodyPr/>
                    <a:lstStyle/>
                    <a:p>
                      <a:pPr marL="0" marR="0" algn="r" rtl="1">
                        <a:lnSpc>
                          <a:spcPct val="115000"/>
                        </a:lnSpc>
                        <a:spcBef>
                          <a:spcPts val="0"/>
                        </a:spcBef>
                        <a:spcAft>
                          <a:spcPts val="0"/>
                        </a:spcAft>
                      </a:pPr>
                      <a:r>
                        <a:rPr lang="ar-SA" sz="1400">
                          <a:effectLst>
                            <a:outerShdw blurRad="50800" dist="38100" algn="tr" rotWithShape="0">
                              <a:prstClr val="black">
                                <a:alpha val="40000"/>
                              </a:prstClr>
                            </a:outerShdw>
                          </a:effectLst>
                          <a:latin typeface="Calibri"/>
                          <a:ea typeface="Calibri"/>
                          <a:cs typeface="B Zar" pitchFamily="2" charset="-78"/>
                        </a:rPr>
                        <a:t>فاز پنجم</a:t>
                      </a:r>
                      <a:endParaRPr lang="en-US" sz="1400">
                        <a:latin typeface="Calibri"/>
                        <a:ea typeface="Calibri"/>
                        <a:cs typeface="B Za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ar-SA" sz="1400">
                          <a:latin typeface="Calibri"/>
                          <a:ea typeface="Calibri"/>
                          <a:cs typeface="B Zar" pitchFamily="2" charset="-78"/>
                        </a:rPr>
                        <a:t>مديريت جامع ريسك بروز و طغيان آفات و امراض نباتي پر خطر در استان</a:t>
                      </a:r>
                      <a:endParaRPr lang="en-US" sz="140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fa-IR" sz="140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fa-IR" sz="140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fa-IR" sz="1400">
                        <a:solidFill>
                          <a:srgbClr val="000000"/>
                        </a:solidFill>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400" dirty="0" smtClean="0">
                          <a:solidFill>
                            <a:srgbClr val="000000"/>
                          </a:solidFill>
                          <a:latin typeface="+mn-lt"/>
                          <a:ea typeface="Calibri"/>
                          <a:cs typeface="B Zar" pitchFamily="2" charset="-78"/>
                        </a:rPr>
                        <a:t>10 میلیارد ریال</a:t>
                      </a:r>
                      <a:endParaRPr lang="en-US" sz="1400" dirty="0">
                        <a:latin typeface="+mn-lt"/>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400" dirty="0" smtClean="0">
                          <a:solidFill>
                            <a:srgbClr val="000000"/>
                          </a:solidFill>
                          <a:latin typeface="Calibri"/>
                          <a:ea typeface="Calibri"/>
                          <a:cs typeface="B Zar" pitchFamily="2" charset="-78"/>
                        </a:rPr>
                        <a:t>10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400" dirty="0" smtClean="0">
                          <a:solidFill>
                            <a:srgbClr val="000000"/>
                          </a:solidFill>
                          <a:latin typeface="+mn-lt"/>
                          <a:ea typeface="Calibri"/>
                          <a:cs typeface="B Zar" pitchFamily="2" charset="-78"/>
                        </a:rPr>
                        <a:t>20 میلیارد ریال</a:t>
                      </a:r>
                      <a:endParaRPr lang="en-US" sz="1400" dirty="0" smtClean="0">
                        <a:latin typeface="+mn-lt"/>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012">
                <a:tc gridSpan="2">
                  <a:txBody>
                    <a:bodyPr/>
                    <a:lstStyle/>
                    <a:p>
                      <a:pPr marL="0" marR="0" algn="ctr" rtl="1">
                        <a:lnSpc>
                          <a:spcPct val="115000"/>
                        </a:lnSpc>
                        <a:spcBef>
                          <a:spcPts val="0"/>
                        </a:spcBef>
                        <a:spcAft>
                          <a:spcPts val="1000"/>
                        </a:spcAft>
                      </a:pPr>
                      <a:r>
                        <a:rPr lang="ar-SA" sz="1400" b="1" dirty="0">
                          <a:latin typeface="Calibri"/>
                          <a:ea typeface="Calibri"/>
                          <a:cs typeface="B Zar" pitchFamily="2" charset="-78"/>
                        </a:rPr>
                        <a:t>جمع كل</a:t>
                      </a:r>
                      <a:endParaRPr lang="en-US" sz="1400" dirty="0">
                        <a:latin typeface="Calibri"/>
                        <a:ea typeface="Calibri"/>
                        <a:cs typeface="B Zar" pitchFamily="2" charset="-78"/>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rtl="1">
                        <a:lnSpc>
                          <a:spcPct val="115000"/>
                        </a:lnSpc>
                        <a:spcBef>
                          <a:spcPts val="0"/>
                        </a:spcBef>
                        <a:spcAft>
                          <a:spcPts val="1000"/>
                        </a:spcAft>
                      </a:pPr>
                      <a:r>
                        <a:rPr lang="fa-IR" sz="1400" dirty="0" smtClean="0">
                          <a:solidFill>
                            <a:srgbClr val="000000"/>
                          </a:solidFill>
                          <a:latin typeface="Calibri"/>
                          <a:ea typeface="Calibri"/>
                          <a:cs typeface="B Zar" pitchFamily="2" charset="-78"/>
                        </a:rPr>
                        <a:t>9 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400" dirty="0" smtClean="0">
                          <a:solidFill>
                            <a:srgbClr val="000000"/>
                          </a:solidFill>
                          <a:latin typeface="Calibri"/>
                          <a:ea typeface="Calibri"/>
                          <a:cs typeface="B Zar" pitchFamily="2" charset="-78"/>
                        </a:rPr>
                        <a:t>9میلیارد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400" dirty="0" smtClean="0">
                          <a:solidFill>
                            <a:srgbClr val="000000"/>
                          </a:solidFill>
                          <a:latin typeface="Calibri"/>
                          <a:ea typeface="Calibri"/>
                          <a:cs typeface="B Zar" pitchFamily="2" charset="-78"/>
                        </a:rPr>
                        <a:t>9میلیارد 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400" dirty="0" smtClean="0">
                          <a:solidFill>
                            <a:srgbClr val="000000"/>
                          </a:solidFill>
                          <a:latin typeface="+mn-lt"/>
                          <a:ea typeface="Calibri"/>
                          <a:cs typeface="B Zar" pitchFamily="2" charset="-78"/>
                        </a:rPr>
                        <a:t>20 میلیارد ریال</a:t>
                      </a:r>
                      <a:endParaRPr lang="en-US" sz="1400" dirty="0" smtClean="0">
                        <a:latin typeface="+mn-lt"/>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400" dirty="0" smtClean="0">
                          <a:solidFill>
                            <a:srgbClr val="000000"/>
                          </a:solidFill>
                          <a:latin typeface="+mn-lt"/>
                          <a:ea typeface="Calibri"/>
                          <a:cs typeface="B Zar" pitchFamily="2" charset="-78"/>
                        </a:rPr>
                        <a:t>20 میلیارد ریال</a:t>
                      </a:r>
                      <a:endParaRPr lang="en-US" sz="1400" dirty="0" smtClean="0">
                        <a:latin typeface="+mn-lt"/>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400" dirty="0" smtClean="0">
                          <a:solidFill>
                            <a:srgbClr val="000000"/>
                          </a:solidFill>
                          <a:latin typeface="Calibri"/>
                          <a:ea typeface="Calibri"/>
                          <a:cs typeface="B Zar" pitchFamily="2" charset="-78"/>
                        </a:rPr>
                        <a:t>67میلیارد </a:t>
                      </a:r>
                      <a:r>
                        <a:rPr lang="fa-IR" sz="1400" dirty="0">
                          <a:solidFill>
                            <a:srgbClr val="000000"/>
                          </a:solidFill>
                          <a:latin typeface="Calibri"/>
                          <a:ea typeface="Calibri"/>
                          <a:cs typeface="B Zar" pitchFamily="2" charset="-78"/>
                        </a:rPr>
                        <a:t>ریال</a:t>
                      </a:r>
                      <a:endParaRPr lang="en-US" sz="1400" dirty="0">
                        <a:latin typeface="Calibri"/>
                        <a:ea typeface="Calibri"/>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32765">
                <a:tc gridSpan="2">
                  <a:txBody>
                    <a:bodyPr/>
                    <a:lstStyle/>
                    <a:p>
                      <a:pPr marL="0" marR="0" algn="ctr" rtl="1">
                        <a:lnSpc>
                          <a:spcPct val="115000"/>
                        </a:lnSpc>
                        <a:spcBef>
                          <a:spcPts val="0"/>
                        </a:spcBef>
                        <a:spcAft>
                          <a:spcPts val="0"/>
                        </a:spcAft>
                      </a:pPr>
                      <a:r>
                        <a:rPr lang="ar-SA" sz="2000" b="1" dirty="0">
                          <a:solidFill>
                            <a:srgbClr val="FF0000"/>
                          </a:solidFill>
                          <a:latin typeface="Calibri"/>
                          <a:ea typeface="Calibri"/>
                          <a:cs typeface="B Zar" pitchFamily="2" charset="-78"/>
                        </a:rPr>
                        <a:t>جمع كل اعتبارات</a:t>
                      </a:r>
                      <a:endParaRPr lang="en-US" sz="2000" b="1" dirty="0">
                        <a:solidFill>
                          <a:srgbClr val="FF0000"/>
                        </a:solidFill>
                        <a:latin typeface="Calibri"/>
                        <a:ea typeface="Calibri"/>
                        <a:cs typeface="B Zar" pitchFamily="2" charset="-78"/>
                      </a:endParaRPr>
                    </a:p>
                  </a:txBody>
                  <a:tcPr marL="68580" marR="6858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6">
                  <a:txBody>
                    <a:bodyPr/>
                    <a:lstStyle/>
                    <a:p>
                      <a:pPr marL="0" marR="0" algn="ctr" rtl="1">
                        <a:lnSpc>
                          <a:spcPct val="115000"/>
                        </a:lnSpc>
                        <a:spcBef>
                          <a:spcPts val="0"/>
                        </a:spcBef>
                        <a:spcAft>
                          <a:spcPts val="1000"/>
                        </a:spcAft>
                      </a:pPr>
                      <a:r>
                        <a:rPr lang="ar-SA" sz="2000" b="1" dirty="0">
                          <a:solidFill>
                            <a:srgbClr val="FF0000"/>
                          </a:solidFill>
                          <a:effectLst>
                            <a:outerShdw blurRad="50800" dist="38100" algn="tr" rotWithShape="0">
                              <a:prstClr val="black">
                                <a:alpha val="40000"/>
                              </a:prstClr>
                            </a:outerShdw>
                          </a:effectLst>
                          <a:latin typeface="Calibri"/>
                          <a:ea typeface="Calibri"/>
                          <a:cs typeface="B Zar" pitchFamily="2" charset="-78"/>
                        </a:rPr>
                        <a:t>67میلیارد ریال معادل 6.7میلیارد تومان</a:t>
                      </a:r>
                      <a:endParaRPr lang="en-US" sz="2000" b="1" dirty="0">
                        <a:solidFill>
                          <a:srgbClr val="FF0000"/>
                        </a:solidFill>
                        <a:latin typeface="Calibri"/>
                        <a:ea typeface="Calibri"/>
                        <a:cs typeface="B Zar" pitchFamily="2" charset="-78"/>
                      </a:endParaRPr>
                    </a:p>
                  </a:txBody>
                  <a:tcPr marL="68580" marR="6858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049" name="Rectangle 1"/>
          <p:cNvSpPr>
            <a:spLocks noChangeArrowheads="1"/>
          </p:cNvSpPr>
          <p:nvPr/>
        </p:nvSpPr>
        <p:spPr bwMode="auto">
          <a:xfrm>
            <a:off x="457200" y="152400"/>
            <a:ext cx="822959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outerShdw blurRad="38100" dist="38100" dir="2700000" algn="tl">
                    <a:srgbClr val="C0C0C0"/>
                  </a:outerShdw>
                </a:effectLst>
                <a:latin typeface="Calibri" pitchFamily="34" charset="0"/>
                <a:ea typeface="Calibri" pitchFamily="34" charset="0"/>
                <a:cs typeface="B Titr" pitchFamily="2" charset="-78"/>
              </a:rPr>
              <a:t>برآورد اعتبارات مورد نیاز اجرای طرح جامع مديريت خطرپذيري آفات و امراض نباتي</a:t>
            </a:r>
            <a:r>
              <a:rPr kumimoji="0" lang="en-US" sz="20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ea typeface="Calibri" pitchFamily="34" charset="0"/>
                <a:cs typeface="B Titr" pitchFamily="2" charset="-78"/>
              </a:rPr>
              <a:t>  </a:t>
            </a:r>
            <a:endParaRPr kumimoji="0" lang="en-US" sz="2000" b="0" i="0" u="none" strike="noStrike" cap="none" normalizeH="0" baseline="0" dirty="0" smtClean="0">
              <a:ln>
                <a:noFill/>
              </a:ln>
              <a:solidFill>
                <a:srgbClr val="FF0000"/>
              </a:solidFill>
              <a:effectLst/>
              <a:latin typeface="Arial" pitchFamily="34" charset="0"/>
              <a:cs typeface="B Tit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9B122B-01F3-430C-B60C-FE95CA9199CD}" type="slidenum">
              <a:rPr lang="fa-IR" smtClean="0">
                <a:solidFill>
                  <a:prstClr val="black">
                    <a:tint val="75000"/>
                  </a:prstClr>
                </a:solidFill>
              </a:rPr>
              <a:pPr/>
              <a:t>29</a:t>
            </a:fld>
            <a:endParaRPr lang="fa-IR">
              <a:solidFill>
                <a:prstClr val="black">
                  <a:tint val="75000"/>
                </a:prstClr>
              </a:solidFill>
            </a:endParaRPr>
          </a:p>
        </p:txBody>
      </p:sp>
      <p:pic>
        <p:nvPicPr>
          <p:cNvPr id="2051" name="Picture 3" descr="K:\مطالعه موضوعي\مذهبي و فلسفه\مذهبی\تالار هنر\انیمیشن\2-2.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8" name="Rectangle 7"/>
          <p:cNvSpPr/>
          <p:nvPr/>
        </p:nvSpPr>
        <p:spPr>
          <a:xfrm>
            <a:off x="0" y="6258236"/>
            <a:ext cx="6858048" cy="584775"/>
          </a:xfrm>
          <a:prstGeom prst="rect">
            <a:avLst/>
          </a:prstGeom>
        </p:spPr>
        <p:txBody>
          <a:bodyPr wrap="square">
            <a:spAutoFit/>
          </a:bodyPr>
          <a:lstStyle/>
          <a:p>
            <a:r>
              <a:rPr lang="fa-IR" sz="3200" b="1" dirty="0" smtClean="0">
                <a:solidFill>
                  <a:srgbClr val="1F497D">
                    <a:lumMod val="20000"/>
                    <a:lumOff val="80000"/>
                  </a:srgbClr>
                </a:solidFill>
                <a:effectLst>
                  <a:outerShdw blurRad="38100" dist="38100" dir="2700000" algn="tl">
                    <a:srgbClr val="000000">
                      <a:alpha val="43137"/>
                    </a:srgbClr>
                  </a:outerShdw>
                </a:effectLst>
                <a:cs typeface="B Zar" pitchFamily="2" charset="-78"/>
              </a:rPr>
              <a:t>باتشکر از صبر و حوصله شما عزیزان</a:t>
            </a:r>
            <a:endParaRPr lang="en-US" sz="3200" b="1" dirty="0">
              <a:solidFill>
                <a:srgbClr val="1F497D">
                  <a:lumMod val="20000"/>
                  <a:lumOff val="80000"/>
                </a:srgbClr>
              </a:solidFill>
              <a:effectLst>
                <a:outerShdw blurRad="38100" dist="38100" dir="2700000" algn="tl">
                  <a:srgbClr val="000000">
                    <a:alpha val="43137"/>
                  </a:srgbClr>
                </a:outerShdw>
              </a:effectLst>
              <a:cs typeface="B Zar" pitchFamily="2" charset="-78"/>
            </a:endParaRPr>
          </a:p>
        </p:txBody>
      </p:sp>
    </p:spTree>
    <p:extLst>
      <p:ext uri="{BB962C8B-B14F-4D97-AF65-F5344CB8AC3E}">
        <p14:creationId xmlns="" xmlns:p14="http://schemas.microsoft.com/office/powerpoint/2010/main" val="1930740283"/>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458200" cy="5410200"/>
          </a:xfrm>
        </p:spPr>
        <p:txBody>
          <a:bodyPr>
            <a:normAutofit fontScale="85000" lnSpcReduction="20000"/>
          </a:bodyPr>
          <a:lstStyle/>
          <a:p>
            <a:pPr algn="just" rtl="1">
              <a:lnSpc>
                <a:spcPct val="160000"/>
              </a:lnSpc>
            </a:pPr>
            <a:r>
              <a:rPr lang="ar-SA" sz="2400" b="1" dirty="0" smtClean="0">
                <a:cs typeface="B Zar" panose="00000400000000000000" pitchFamily="2" charset="-78"/>
              </a:rPr>
              <a:t>روغن نباتی از اقلام مهم سبد غذایی خانوار در اغلب کشورها از جمله ایران می باشد تامین روغن نباتی مورد نیاز و کاهش وابستگی آن به خارج همواره از اهداف مهم بخش کشاورزی کشور است .به همین جهت توسعه کشت دانه های روغنی از اهمیت ویژه ای برخوردار </a:t>
            </a:r>
            <a:r>
              <a:rPr lang="fa-IR" sz="2400" b="1" dirty="0" smtClean="0">
                <a:cs typeface="B Zar" panose="00000400000000000000" pitchFamily="2" charset="-78"/>
              </a:rPr>
              <a:t>بوده و</a:t>
            </a:r>
            <a:r>
              <a:rPr lang="ar-SA" sz="2400" b="1" dirty="0" smtClean="0">
                <a:cs typeface="B Zar" panose="00000400000000000000" pitchFamily="2" charset="-78"/>
              </a:rPr>
              <a:t> در این راستا توسعه کشت باغات زیتون  نیز از راهکارهای مهم پیش بینی شده می باشد.</a:t>
            </a:r>
            <a:endParaRPr lang="en-US" sz="2400" b="1" dirty="0" smtClean="0">
              <a:cs typeface="B Zar" panose="00000400000000000000" pitchFamily="2" charset="-78"/>
            </a:endParaRPr>
          </a:p>
          <a:p>
            <a:pPr algn="just" rtl="1">
              <a:lnSpc>
                <a:spcPct val="150000"/>
              </a:lnSpc>
            </a:pPr>
            <a:r>
              <a:rPr lang="ar-SA" sz="2400" b="1" dirty="0" smtClean="0">
                <a:cs typeface="B Zar" panose="00000400000000000000" pitchFamily="2" charset="-78"/>
              </a:rPr>
              <a:t> </a:t>
            </a:r>
            <a:r>
              <a:rPr lang="ar-SA" sz="2400" b="1" dirty="0" smtClean="0">
                <a:solidFill>
                  <a:srgbClr val="FF0000"/>
                </a:solidFill>
                <a:cs typeface="B Zar" panose="00000400000000000000" pitchFamily="2" charset="-78"/>
              </a:rPr>
              <a:t>در 25 کشور دنیا زیتون کشت می شود زیتون </a:t>
            </a:r>
            <a:r>
              <a:rPr lang="ar-SA" sz="2400" b="1" dirty="0" smtClean="0">
                <a:cs typeface="B Zar" panose="00000400000000000000" pitchFamily="2" charset="-78"/>
              </a:rPr>
              <a:t>از درختان بومی منطقه مدیترانه بوده و 97% از 800 میلیون اصله زیتون ( 10 میلیون هکتار ) موجود در جهان در این ناحیه قرار دارد. در ایران نیز از اوائل دهه هفتاد و در راستاي كاستن از وابستگي به واردات روغن ، مقرر شد تا در قالب طرح طوبي سطح زير كشت برخي محصولات از جمله زيتون در كشور افزايش </a:t>
            </a:r>
            <a:r>
              <a:rPr lang="ar-SA" sz="2400" b="1" dirty="0" smtClean="0">
                <a:cs typeface="B Zar" panose="00000400000000000000" pitchFamily="2" charset="-78"/>
              </a:rPr>
              <a:t>پيد</a:t>
            </a:r>
            <a:r>
              <a:rPr lang="fa-IR" sz="2400" b="1" smtClean="0">
                <a:cs typeface="B Zar" panose="00000400000000000000" pitchFamily="2" charset="-78"/>
              </a:rPr>
              <a:t>کند</a:t>
            </a:r>
            <a:r>
              <a:rPr lang="ar-SA" sz="2400" b="1" smtClean="0">
                <a:solidFill>
                  <a:srgbClr val="FF0000"/>
                </a:solidFill>
                <a:cs typeface="B Zar" panose="00000400000000000000" pitchFamily="2" charset="-78"/>
              </a:rPr>
              <a:t>.بر </a:t>
            </a:r>
            <a:r>
              <a:rPr lang="ar-SA" sz="2400" b="1" dirty="0" smtClean="0">
                <a:solidFill>
                  <a:srgbClr val="FF0000"/>
                </a:solidFill>
                <a:cs typeface="B Zar" panose="00000400000000000000" pitchFamily="2" charset="-78"/>
              </a:rPr>
              <a:t>اساس آمار های موجود سطح زیر کشت باغات زیتون در ایران بیش از 130 هزار هکتار می باشد </a:t>
            </a:r>
            <a:r>
              <a:rPr lang="ar-SA" sz="2400" b="1" dirty="0" smtClean="0">
                <a:cs typeface="B Zar" panose="00000400000000000000" pitchFamily="2" charset="-78"/>
              </a:rPr>
              <a:t>جهش افزایشی سطح زیر کشت باغات زیتون از 15 هزار هکتار به بیش از  130 هزار هکتار در دهه اخیر از نتایج این چشم انداز  می باشد.</a:t>
            </a:r>
            <a:endParaRPr lang="en-US" sz="2400" b="1" dirty="0">
              <a:cs typeface="B Zar" panose="00000400000000000000" pitchFamily="2" charset="-78"/>
            </a:endParaRPr>
          </a:p>
        </p:txBody>
      </p:sp>
      <p:sp>
        <p:nvSpPr>
          <p:cNvPr id="3" name="Title 2"/>
          <p:cNvSpPr>
            <a:spLocks noGrp="1"/>
          </p:cNvSpPr>
          <p:nvPr>
            <p:ph type="title"/>
          </p:nvPr>
        </p:nvSpPr>
        <p:spPr/>
        <p:txBody>
          <a:bodyPr>
            <a:normAutofit/>
          </a:bodyPr>
          <a:lstStyle/>
          <a:p>
            <a:pPr algn="r"/>
            <a:r>
              <a:rPr lang="fa-IR" sz="4400" dirty="0" smtClean="0">
                <a:solidFill>
                  <a:srgbClr val="FF0000"/>
                </a:solidFill>
                <a:cs typeface="B Titr" pitchFamily="2" charset="-78"/>
              </a:rPr>
              <a:t>مقدمه:</a:t>
            </a:r>
            <a:endParaRPr lang="en-US" sz="44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57800"/>
          </a:xfrm>
        </p:spPr>
        <p:txBody>
          <a:bodyPr>
            <a:noAutofit/>
          </a:bodyPr>
          <a:lstStyle/>
          <a:p>
            <a:pPr algn="just" rtl="1">
              <a:lnSpc>
                <a:spcPct val="150000"/>
              </a:lnSpc>
            </a:pPr>
            <a:r>
              <a:rPr lang="ar-SA" sz="2000" b="1" dirty="0" smtClean="0">
                <a:cs typeface="B Zar" panose="00000400000000000000" pitchFamily="2" charset="-78"/>
              </a:rPr>
              <a:t>آفات وبیماریها از عوامل مهم تهدید کننده و محدود کننده توسعه کشت زیتون یا هر نبات دیگری می باشند،</a:t>
            </a:r>
            <a:r>
              <a:rPr lang="en-US" sz="2000" b="1" dirty="0" smtClean="0">
                <a:cs typeface="B Zar" panose="00000400000000000000" pitchFamily="2" charset="-78"/>
              </a:rPr>
              <a:t> </a:t>
            </a:r>
            <a:r>
              <a:rPr lang="ar-SA" sz="2000" b="1" dirty="0" smtClean="0">
                <a:cs typeface="B Zar" panose="00000400000000000000" pitchFamily="2" charset="-78"/>
              </a:rPr>
              <a:t>بنحوی</a:t>
            </a:r>
            <a:r>
              <a:rPr lang="en-US" sz="2000" b="1" dirty="0" smtClean="0">
                <a:cs typeface="B Zar" panose="00000400000000000000" pitchFamily="2" charset="-78"/>
              </a:rPr>
              <a:t> </a:t>
            </a:r>
            <a:r>
              <a:rPr lang="ar-SA" sz="2000" b="1" dirty="0" smtClean="0">
                <a:cs typeface="B Zar" panose="00000400000000000000" pitchFamily="2" charset="-78"/>
              </a:rPr>
              <a:t>که براساس آمارهای اعلام شده بیش از 30 درصد محصول زیتون دنیا بر اثر  حمله آفات ، بیماریها و علف های هرز از بین می روند . دور بودن مناطق کشت زیتون ایران ازمناطق تحت کشت این نبات در حوزه مدیترانه تاکنون  باعث قرنطینه بودن کشور نسبت به آفات مهم و خطرناک رایج در کشورهای مذکور  بوده  ولی متاسفانه در سالهای اخیر عدم رعایت مسائل قرنطینه ای و واردات  زیتون خارج  از کنترل و نظارت باعث  ورود آفت مهم مگس زیتون به کشور  شد. با ورود مگس میوه زیتون در ایران در سال 1383 متاسفانه نگرانی هایی نسبت به دستیابی به اهداف پیش بینی شده بروز نموده است.  </a:t>
            </a:r>
            <a:endParaRPr lang="en-US" sz="2000" b="1" dirty="0" smtClean="0">
              <a:cs typeface="B Zar" panose="00000400000000000000" pitchFamily="2" charset="-78"/>
            </a:endParaRPr>
          </a:p>
          <a:p>
            <a:pPr algn="r"/>
            <a:endParaRPr lang="en-US" sz="2400" dirty="0"/>
          </a:p>
        </p:txBody>
      </p:sp>
      <p:sp>
        <p:nvSpPr>
          <p:cNvPr id="3" name="Title 2"/>
          <p:cNvSpPr>
            <a:spLocks noGrp="1"/>
          </p:cNvSpPr>
          <p:nvPr>
            <p:ph type="title"/>
          </p:nvPr>
        </p:nvSpPr>
        <p:spPr>
          <a:xfrm>
            <a:off x="457200" y="0"/>
            <a:ext cx="8229600" cy="990600"/>
          </a:xfrm>
        </p:spPr>
        <p:txBody>
          <a:bodyPr>
            <a:normAutofit/>
          </a:bodyPr>
          <a:lstStyle/>
          <a:p>
            <a:pPr algn="r"/>
            <a:r>
              <a:rPr lang="fa-IR" sz="4400" dirty="0" smtClean="0">
                <a:solidFill>
                  <a:srgbClr val="FF0000"/>
                </a:solidFill>
                <a:cs typeface="B Titr" pitchFamily="2" charset="-78"/>
              </a:rPr>
              <a:t>مقدمه:</a:t>
            </a:r>
            <a:endParaRPr 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534400" cy="5715000"/>
          </a:xfrm>
        </p:spPr>
        <p:txBody>
          <a:bodyPr>
            <a:normAutofit/>
          </a:bodyPr>
          <a:lstStyle/>
          <a:p>
            <a:pPr algn="just" rtl="1">
              <a:lnSpc>
                <a:spcPct val="170000"/>
              </a:lnSpc>
            </a:pPr>
            <a:r>
              <a:rPr lang="fa-IR" sz="2000" b="1" dirty="0" smtClean="0">
                <a:cs typeface="B Zar" panose="00000400000000000000" pitchFamily="2" charset="-78"/>
              </a:rPr>
              <a:t>این گونه در تمام کشورهای زیتون خیز حاشیه دریای مدیترانه وجود دارد و در آسیا، کشورهای قبرس، گرجستان، آذربایجان، ارمنستان، هندوستان، فلسطین اشغالی، اردن، لبنان، پاکستان، سوریه و ترکیه به این آفت آلوده هستند. </a:t>
            </a:r>
          </a:p>
          <a:p>
            <a:pPr algn="just" rtl="1">
              <a:buFontTx/>
              <a:buChar char="-"/>
            </a:pPr>
            <a:r>
              <a:rPr lang="fa-IR" sz="2000" b="1" dirty="0" smtClean="0">
                <a:solidFill>
                  <a:srgbClr val="FF0000"/>
                </a:solidFill>
                <a:cs typeface="B Zar" panose="00000400000000000000" pitchFamily="2" charset="-78"/>
              </a:rPr>
              <a:t>پراکنش آفت مگس زیتون در ایران:</a:t>
            </a:r>
            <a:endParaRPr lang="fa-IR" sz="2000" b="1" dirty="0" smtClean="0">
              <a:cs typeface="B Zar" panose="00000400000000000000" pitchFamily="2" charset="-78"/>
            </a:endParaRPr>
          </a:p>
          <a:p>
            <a:pPr algn="just" rtl="1">
              <a:lnSpc>
                <a:spcPct val="170000"/>
              </a:lnSpc>
              <a:buNone/>
            </a:pPr>
            <a:r>
              <a:rPr lang="fa-IR" sz="2000" b="1" dirty="0" smtClean="0">
                <a:cs typeface="B Zar" panose="00000400000000000000" pitchFamily="2" charset="-78"/>
              </a:rPr>
              <a:t>    </a:t>
            </a:r>
            <a:r>
              <a:rPr lang="ar-SA" sz="2000" b="1" dirty="0" smtClean="0">
                <a:cs typeface="B Zar" panose="00000400000000000000" pitchFamily="2" charset="-78"/>
              </a:rPr>
              <a:t>این آفت تا سال</a:t>
            </a:r>
            <a:r>
              <a:rPr lang="ar-SA" sz="2000" b="1" dirty="0" smtClean="0">
                <a:solidFill>
                  <a:srgbClr val="FF0000"/>
                </a:solidFill>
                <a:cs typeface="B Zar" panose="00000400000000000000" pitchFamily="2" charset="-78"/>
              </a:rPr>
              <a:t>1383</a:t>
            </a:r>
            <a:r>
              <a:rPr lang="ar-SA" sz="2000" b="1" dirty="0" smtClean="0">
                <a:cs typeface="B Zar" panose="00000400000000000000" pitchFamily="2" charset="-78"/>
              </a:rPr>
              <a:t> برای کشور ایران جزو آف</a:t>
            </a:r>
            <a:r>
              <a:rPr lang="fa-IR" sz="2000" b="1" dirty="0" smtClean="0">
                <a:cs typeface="B Zar" panose="00000400000000000000" pitchFamily="2" charset="-78"/>
              </a:rPr>
              <a:t>ا</a:t>
            </a:r>
            <a:r>
              <a:rPr lang="ar-SA" sz="2000" b="1" dirty="0" smtClean="0">
                <a:cs typeface="B Zar" panose="00000400000000000000" pitchFamily="2" charset="-78"/>
              </a:rPr>
              <a:t>ت قرنطینه خارجی محسوب می شد ولی در تابستان این  سال از طریق مرزهای غربی وارد کشور شده و به نظر می رسد که در آن سال بیش از 50 درصد از محصول زیتون مورد حمله واقع ش</a:t>
            </a:r>
            <a:r>
              <a:rPr lang="fa-IR" sz="2000" b="1" dirty="0" smtClean="0">
                <a:cs typeface="B Zar" panose="00000400000000000000" pitchFamily="2" charset="-78"/>
              </a:rPr>
              <a:t>د؛ </a:t>
            </a:r>
            <a:r>
              <a:rPr lang="ar-SA" sz="2000" b="1" dirty="0" smtClean="0">
                <a:cs typeface="B Zar" panose="00000400000000000000" pitchFamily="2" charset="-78"/>
              </a:rPr>
              <a:t>در برخی از نقاط  شهرستان هاي رودبار، طارم وبخش طارم  سفلي و در باغاتی که به علت تکمیل روند تولید روغن و یا هر علت دیگر با تاخیر و  در طی ماههای آبان</a:t>
            </a:r>
            <a:r>
              <a:rPr lang="fa-IR" sz="2000" b="1" dirty="0" smtClean="0">
                <a:cs typeface="B Zar" panose="00000400000000000000" pitchFamily="2" charset="-78"/>
              </a:rPr>
              <a:t> و</a:t>
            </a:r>
            <a:r>
              <a:rPr lang="ar-SA" sz="2000" b="1" dirty="0" smtClean="0">
                <a:cs typeface="B Zar" panose="00000400000000000000" pitchFamily="2" charset="-78"/>
              </a:rPr>
              <a:t>آذر برداشت</a:t>
            </a:r>
            <a:r>
              <a:rPr lang="fa-IR" sz="2000" b="1" dirty="0" smtClean="0">
                <a:cs typeface="B Zar" panose="00000400000000000000" pitchFamily="2" charset="-78"/>
              </a:rPr>
              <a:t> انجام گردید،</a:t>
            </a:r>
            <a:r>
              <a:rPr lang="ar-SA" sz="2000" b="1" dirty="0" smtClean="0">
                <a:cs typeface="B Zar" panose="00000400000000000000" pitchFamily="2" charset="-78"/>
              </a:rPr>
              <a:t> </a:t>
            </a:r>
            <a:r>
              <a:rPr lang="fa-IR" sz="2000" b="1" dirty="0" smtClean="0">
                <a:cs typeface="B Zar" panose="00000400000000000000" pitchFamily="2" charset="-78"/>
              </a:rPr>
              <a:t>خسارت دوچندان بود. و در حال حاضر این آفت درتمام مناطق زیتونکاری کشور به ویژه در استانهای گیلان، قزوین، زنجان و گلستان وجود دارد.</a:t>
            </a:r>
            <a:endParaRPr lang="en-US" sz="2000" b="1" dirty="0">
              <a:cs typeface="B Zar" panose="00000400000000000000" pitchFamily="2" charset="-78"/>
            </a:endParaRPr>
          </a:p>
        </p:txBody>
      </p:sp>
      <p:sp>
        <p:nvSpPr>
          <p:cNvPr id="3" name="Title 2"/>
          <p:cNvSpPr>
            <a:spLocks noGrp="1"/>
          </p:cNvSpPr>
          <p:nvPr>
            <p:ph type="title"/>
          </p:nvPr>
        </p:nvSpPr>
        <p:spPr>
          <a:xfrm>
            <a:off x="457200" y="0"/>
            <a:ext cx="8229600" cy="685800"/>
          </a:xfrm>
        </p:spPr>
        <p:txBody>
          <a:bodyPr>
            <a:normAutofit/>
          </a:bodyPr>
          <a:lstStyle/>
          <a:p>
            <a:pPr algn="r"/>
            <a:r>
              <a:rPr lang="fa-IR" sz="3600" dirty="0" smtClean="0">
                <a:solidFill>
                  <a:srgbClr val="FF0000"/>
                </a:solidFill>
                <a:cs typeface="B Titr" pitchFamily="2" charset="-78"/>
              </a:rPr>
              <a:t>- پراکنش آفت مگس زیتون در جهان:</a:t>
            </a:r>
            <a:endParaRPr lang="en-US" sz="3600" dirty="0">
              <a:solidFill>
                <a:srgbClr val="FF0000"/>
              </a:solidFill>
              <a:cs typeface="B Tit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pPr algn="r"/>
            <a:r>
              <a:rPr lang="fa-IR" sz="3700" b="1" dirty="0" smtClean="0">
                <a:solidFill>
                  <a:srgbClr val="FF0000"/>
                </a:solidFill>
                <a:cs typeface="B Zar" panose="00000400000000000000" pitchFamily="2" charset="-78"/>
              </a:rPr>
              <a:t>سیکل زندگی مگس زیتون:</a:t>
            </a:r>
            <a:endParaRPr lang="en-US" sz="3700" b="1" dirty="0">
              <a:solidFill>
                <a:srgbClr val="FF0000"/>
              </a:solidFill>
              <a:cs typeface="B Zar" panose="00000400000000000000" pitchFamily="2" charset="-78"/>
            </a:endParaRPr>
          </a:p>
        </p:txBody>
      </p:sp>
      <p:pic>
        <p:nvPicPr>
          <p:cNvPr id="4" name="Content Placeholder 3" descr="OFF egg"/>
          <p:cNvPicPr>
            <a:picLocks noGrp="1"/>
          </p:cNvPicPr>
          <p:nvPr>
            <p:ph idx="1"/>
          </p:nvPr>
        </p:nvPicPr>
        <p:blipFill>
          <a:blip r:embed="rId2" cstate="print"/>
          <a:srcRect/>
          <a:stretch>
            <a:fillRect/>
          </a:stretch>
        </p:blipFill>
        <p:spPr bwMode="auto">
          <a:xfrm>
            <a:off x="304801" y="1481138"/>
            <a:ext cx="1905000" cy="1490662"/>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048000" y="1447800"/>
            <a:ext cx="1744980" cy="150114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5604510" y="1447800"/>
            <a:ext cx="1939290" cy="1501140"/>
          </a:xfrm>
          <a:prstGeom prst="rect">
            <a:avLst/>
          </a:prstGeom>
          <a:noFill/>
          <a:ln w="9525">
            <a:noFill/>
            <a:miter lim="800000"/>
            <a:headEnd/>
            <a:tailEnd/>
          </a:ln>
        </p:spPr>
      </p:pic>
      <p:pic>
        <p:nvPicPr>
          <p:cNvPr id="7" name="Picture 6"/>
          <p:cNvPicPr/>
          <p:nvPr/>
        </p:nvPicPr>
        <p:blipFill>
          <a:blip r:embed="rId5" cstate="print"/>
          <a:srcRect l="3885" b="-2234"/>
          <a:stretch>
            <a:fillRect/>
          </a:stretch>
        </p:blipFill>
        <p:spPr bwMode="auto">
          <a:xfrm>
            <a:off x="838200" y="3764280"/>
            <a:ext cx="2179320" cy="1569720"/>
          </a:xfrm>
          <a:prstGeom prst="rect">
            <a:avLst/>
          </a:prstGeom>
          <a:noFill/>
          <a:ln w="9525">
            <a:noFill/>
            <a:miter lim="800000"/>
            <a:headEnd/>
            <a:tailEnd/>
          </a:ln>
        </p:spPr>
      </p:pic>
      <p:pic>
        <p:nvPicPr>
          <p:cNvPr id="8" name="Picture 7"/>
          <p:cNvPicPr/>
          <p:nvPr/>
        </p:nvPicPr>
        <p:blipFill>
          <a:blip r:embed="rId6" cstate="print"/>
          <a:srcRect/>
          <a:stretch>
            <a:fillRect/>
          </a:stretch>
        </p:blipFill>
        <p:spPr bwMode="auto">
          <a:xfrm>
            <a:off x="3680460" y="3764280"/>
            <a:ext cx="3863340" cy="1569720"/>
          </a:xfrm>
          <a:prstGeom prst="rect">
            <a:avLst/>
          </a:prstGeom>
          <a:noFill/>
          <a:ln w="9525">
            <a:noFill/>
            <a:miter lim="800000"/>
            <a:headEnd/>
            <a:tailEnd/>
          </a:ln>
        </p:spPr>
      </p:pic>
      <p:sp>
        <p:nvSpPr>
          <p:cNvPr id="10" name="TextBox 9"/>
          <p:cNvSpPr txBox="1"/>
          <p:nvPr/>
        </p:nvSpPr>
        <p:spPr>
          <a:xfrm>
            <a:off x="914400" y="3200400"/>
            <a:ext cx="3810000" cy="381000"/>
          </a:xfrm>
          <a:prstGeom prst="rect">
            <a:avLst/>
          </a:prstGeom>
          <a:noFill/>
        </p:spPr>
        <p:txBody>
          <a:bodyPr wrap="square" rtlCol="0">
            <a:spAutoFit/>
          </a:bodyPr>
          <a:lstStyle/>
          <a:p>
            <a:r>
              <a:rPr lang="fa-IR" b="1" dirty="0" smtClean="0">
                <a:cs typeface="B Zar" panose="00000400000000000000" pitchFamily="2" charset="-78"/>
              </a:rPr>
              <a:t>تخم مگس زیتون در زیر پوست میوه زیتون</a:t>
            </a:r>
            <a:endParaRPr lang="en-GB" b="1" dirty="0">
              <a:cs typeface="B Zar" panose="00000400000000000000" pitchFamily="2" charset="-78"/>
            </a:endParaRPr>
          </a:p>
        </p:txBody>
      </p:sp>
      <p:sp>
        <p:nvSpPr>
          <p:cNvPr id="11" name="TextBox 10"/>
          <p:cNvSpPr txBox="1"/>
          <p:nvPr/>
        </p:nvSpPr>
        <p:spPr>
          <a:xfrm>
            <a:off x="5486400" y="3200400"/>
            <a:ext cx="2362200" cy="369332"/>
          </a:xfrm>
          <a:prstGeom prst="rect">
            <a:avLst/>
          </a:prstGeom>
          <a:noFill/>
        </p:spPr>
        <p:txBody>
          <a:bodyPr wrap="square" rtlCol="0">
            <a:spAutoFit/>
          </a:bodyPr>
          <a:lstStyle/>
          <a:p>
            <a:r>
              <a:rPr lang="fa-IR" b="1" dirty="0" smtClean="0">
                <a:cs typeface="B Zar" panose="00000400000000000000" pitchFamily="2" charset="-78"/>
              </a:rPr>
              <a:t>لارو سن آخر مگس زیتون</a:t>
            </a:r>
            <a:endParaRPr lang="en-GB" b="1" dirty="0">
              <a:cs typeface="B Zar" panose="00000400000000000000" pitchFamily="2" charset="-78"/>
            </a:endParaRPr>
          </a:p>
        </p:txBody>
      </p:sp>
      <p:sp>
        <p:nvSpPr>
          <p:cNvPr id="12" name="TextBox 11"/>
          <p:cNvSpPr txBox="1"/>
          <p:nvPr/>
        </p:nvSpPr>
        <p:spPr>
          <a:xfrm>
            <a:off x="304800" y="5638800"/>
            <a:ext cx="2438400" cy="369332"/>
          </a:xfrm>
          <a:prstGeom prst="rect">
            <a:avLst/>
          </a:prstGeom>
          <a:noFill/>
        </p:spPr>
        <p:txBody>
          <a:bodyPr wrap="square" rtlCol="0">
            <a:spAutoFit/>
          </a:bodyPr>
          <a:lstStyle/>
          <a:p>
            <a:pPr algn="ctr"/>
            <a:r>
              <a:rPr lang="fa-IR" b="1" dirty="0" smtClean="0">
                <a:cs typeface="B Zar" panose="00000400000000000000" pitchFamily="2" charset="-78"/>
              </a:rPr>
              <a:t>شفیره مگس زیتون</a:t>
            </a:r>
            <a:endParaRPr lang="en-GB" b="1" dirty="0">
              <a:cs typeface="B Zar" panose="00000400000000000000" pitchFamily="2" charset="-78"/>
            </a:endParaRPr>
          </a:p>
        </p:txBody>
      </p:sp>
      <p:sp>
        <p:nvSpPr>
          <p:cNvPr id="13" name="TextBox 12"/>
          <p:cNvSpPr txBox="1"/>
          <p:nvPr/>
        </p:nvSpPr>
        <p:spPr>
          <a:xfrm>
            <a:off x="3733800" y="5715000"/>
            <a:ext cx="3886200" cy="369332"/>
          </a:xfrm>
          <a:prstGeom prst="rect">
            <a:avLst/>
          </a:prstGeom>
          <a:noFill/>
        </p:spPr>
        <p:txBody>
          <a:bodyPr wrap="square" rtlCol="0">
            <a:spAutoFit/>
          </a:bodyPr>
          <a:lstStyle/>
          <a:p>
            <a:pPr algn="ctr"/>
            <a:r>
              <a:rPr lang="fa-IR" b="1" dirty="0" smtClean="0">
                <a:cs typeface="B Zar" panose="00000400000000000000" pitchFamily="2" charset="-78"/>
              </a:rPr>
              <a:t>حشرات بالغ نر و ماده مگس زیتون</a:t>
            </a:r>
            <a:endParaRPr lang="en-GB" b="1" dirty="0">
              <a:cs typeface="B Zar" panose="00000400000000000000" pitchFamily="2" charset="-78"/>
            </a:endParaRPr>
          </a:p>
        </p:txBody>
      </p:sp>
      <p:sp>
        <p:nvSpPr>
          <p:cNvPr id="14" name="Right Arrow 13"/>
          <p:cNvSpPr/>
          <p:nvPr/>
        </p:nvSpPr>
        <p:spPr>
          <a:xfrm>
            <a:off x="4953000" y="2133600"/>
            <a:ext cx="533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228600" y="4495800"/>
            <a:ext cx="3048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3124200" y="4495800"/>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144000" cy="5321491"/>
          </a:xfrm>
        </p:spPr>
        <p:txBody>
          <a:bodyPr>
            <a:noAutofit/>
          </a:bodyPr>
          <a:lstStyle/>
          <a:p>
            <a:pPr algn="r">
              <a:lnSpc>
                <a:spcPct val="170000"/>
              </a:lnSpc>
              <a:buNone/>
            </a:pPr>
            <a:r>
              <a:rPr lang="fa-IR" sz="1800" b="1" dirty="0" smtClean="0">
                <a:cs typeface="B Zar" panose="00000400000000000000" pitchFamily="2" charset="-78"/>
              </a:rPr>
              <a:t>- سیکل زندگی مگس زیتون شامل تخم، 3 مرحله لاروی، شفیره و حشره کامل می باشد.</a:t>
            </a:r>
          </a:p>
          <a:p>
            <a:pPr algn="r">
              <a:lnSpc>
                <a:spcPct val="170000"/>
              </a:lnSpc>
              <a:buNone/>
            </a:pPr>
            <a:r>
              <a:rPr lang="fa-IR" sz="1800" b="1" dirty="0" smtClean="0">
                <a:cs typeface="B Zar" panose="00000400000000000000" pitchFamily="2" charset="-78"/>
              </a:rPr>
              <a:t>- مگس های ماده تخم های خود را زیر پوست میوه زیتون می گذارند.</a:t>
            </a:r>
          </a:p>
          <a:p>
            <a:pPr algn="r">
              <a:lnSpc>
                <a:spcPct val="170000"/>
              </a:lnSpc>
              <a:buNone/>
            </a:pPr>
            <a:r>
              <a:rPr lang="fa-IR" sz="1800" b="1" dirty="0" smtClean="0">
                <a:cs typeface="B Zar" panose="00000400000000000000" pitchFamily="2" charset="-78"/>
              </a:rPr>
              <a:t>- طول دوره تخم ریزی بستگی به درجه حرات هوا داشته و بین 20-3 روز متغیر می باشد.</a:t>
            </a:r>
          </a:p>
          <a:p>
            <a:pPr algn="r">
              <a:lnSpc>
                <a:spcPct val="170000"/>
              </a:lnSpc>
              <a:buNone/>
            </a:pPr>
            <a:r>
              <a:rPr lang="fa-IR" sz="1800" b="1" dirty="0" smtClean="0">
                <a:cs typeface="B Zar" panose="00000400000000000000" pitchFamily="2" charset="-78"/>
              </a:rPr>
              <a:t>- لاروها در درون میوه و از محتویات آن تغذیه می کنند.</a:t>
            </a:r>
          </a:p>
          <a:p>
            <a:pPr algn="r">
              <a:lnSpc>
                <a:spcPct val="170000"/>
              </a:lnSpc>
              <a:buNone/>
            </a:pPr>
            <a:r>
              <a:rPr lang="fa-IR" sz="1800" b="1" dirty="0" smtClean="0">
                <a:cs typeface="B Zar" panose="00000400000000000000" pitchFamily="2" charset="-78"/>
              </a:rPr>
              <a:t>- زمان تغذیه لاروی 27 روز در درجه حرارت 12/5 درجه سانتیگراد و 9 روز در حرارت 30 درجه متغیر می باشد.</a:t>
            </a:r>
          </a:p>
          <a:p>
            <a:pPr algn="r">
              <a:lnSpc>
                <a:spcPct val="170000"/>
              </a:lnSpc>
              <a:buNone/>
            </a:pPr>
            <a:r>
              <a:rPr lang="fa-IR" sz="1800" b="1" dirty="0" smtClean="0">
                <a:cs typeface="B Zar" panose="00000400000000000000" pitchFamily="2" charset="-78"/>
              </a:rPr>
              <a:t>- دوره شفیرگی 49 روز در دمای 12/5 درجه سانتیگراد و 9 روز در حرارت 30 درجه متغیر است.</a:t>
            </a:r>
          </a:p>
          <a:p>
            <a:pPr algn="r">
              <a:lnSpc>
                <a:spcPct val="170000"/>
              </a:lnSpc>
              <a:buNone/>
            </a:pPr>
            <a:r>
              <a:rPr lang="fa-IR" sz="1800" b="1" dirty="0" smtClean="0">
                <a:cs typeface="B Zar" panose="00000400000000000000" pitchFamily="2" charset="-78"/>
              </a:rPr>
              <a:t>- دوره شفیرگی هم در درون میوه و هم در خاک اتفاق می افتد.</a:t>
            </a:r>
          </a:p>
          <a:p>
            <a:pPr algn="r">
              <a:lnSpc>
                <a:spcPct val="170000"/>
              </a:lnSpc>
              <a:buNone/>
            </a:pPr>
            <a:r>
              <a:rPr lang="fa-IR" sz="1800" b="1" dirty="0" smtClean="0">
                <a:cs typeface="B Zar" panose="00000400000000000000" pitchFamily="2" charset="-78"/>
              </a:rPr>
              <a:t>- حشرات کامل مگس زیتون می توانند تا چندین ماه زنده بمانند.</a:t>
            </a:r>
          </a:p>
          <a:p>
            <a:pPr algn="r">
              <a:lnSpc>
                <a:spcPct val="170000"/>
              </a:lnSpc>
              <a:buNone/>
            </a:pPr>
            <a:r>
              <a:rPr lang="fa-IR" sz="1800" b="1" dirty="0" smtClean="0">
                <a:cs typeface="B Zar" panose="00000400000000000000" pitchFamily="2" charset="-78"/>
              </a:rPr>
              <a:t>- حشرات بالغ مگس میوه زیتون در صورتی که در زیر دمای صفر درجه  و همچنین بالای 35 درجه سانتیگراد نگه داری شوند طول عمر آنها کاهش یافته و در صورتی که چندین روز تحت این شرایط باقی بمانند از بین خواهند </a:t>
            </a:r>
            <a:r>
              <a:rPr lang="fa-IR" sz="1800" dirty="0" smtClean="0">
                <a:cs typeface="B Titr" pitchFamily="2" charset="-78"/>
              </a:rPr>
              <a:t>رفت. </a:t>
            </a:r>
          </a:p>
          <a:p>
            <a:pPr algn="r">
              <a:lnSpc>
                <a:spcPct val="170000"/>
              </a:lnSpc>
              <a:buNone/>
            </a:pPr>
            <a:endParaRPr lang="en-US" sz="1800" dirty="0">
              <a:cs typeface="B Titr" pitchFamily="2" charset="-78"/>
            </a:endParaRPr>
          </a:p>
        </p:txBody>
      </p:sp>
      <p:sp>
        <p:nvSpPr>
          <p:cNvPr id="3" name="Title 2"/>
          <p:cNvSpPr>
            <a:spLocks noGrp="1"/>
          </p:cNvSpPr>
          <p:nvPr>
            <p:ph type="title"/>
          </p:nvPr>
        </p:nvSpPr>
        <p:spPr>
          <a:xfrm>
            <a:off x="457200" y="0"/>
            <a:ext cx="8229600" cy="533400"/>
          </a:xfrm>
        </p:spPr>
        <p:txBody>
          <a:bodyPr>
            <a:normAutofit fontScale="90000"/>
          </a:bodyPr>
          <a:lstStyle/>
          <a:p>
            <a:pPr algn="r"/>
            <a:r>
              <a:rPr lang="fa-IR" b="1" dirty="0" smtClean="0">
                <a:solidFill>
                  <a:srgbClr val="FF0000"/>
                </a:solidFill>
                <a:cs typeface="B Zar" panose="00000400000000000000" pitchFamily="2" charset="-78"/>
              </a:rPr>
              <a:t>- بیولوژی آفت مگس زیتون:</a:t>
            </a:r>
            <a:endParaRPr lang="en-US" b="1"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b="1" dirty="0" smtClean="0">
                <a:solidFill>
                  <a:srgbClr val="FF0000"/>
                </a:solidFill>
                <a:cs typeface="B Zar" panose="00000400000000000000" pitchFamily="2" charset="-78"/>
              </a:rPr>
              <a:t>- بیولوژی آفت مگس زیتون:</a:t>
            </a:r>
            <a:endParaRPr lang="en-US" b="1" dirty="0">
              <a:solidFill>
                <a:srgbClr val="FF0000"/>
              </a:solidFill>
              <a:cs typeface="B Zar" panose="00000400000000000000" pitchFamily="2" charset="-78"/>
            </a:endParaRPr>
          </a:p>
        </p:txBody>
      </p:sp>
      <p:sp>
        <p:nvSpPr>
          <p:cNvPr id="2" name="Content Placeholder 1"/>
          <p:cNvSpPr>
            <a:spLocks noGrp="1"/>
          </p:cNvSpPr>
          <p:nvPr>
            <p:ph idx="1"/>
          </p:nvPr>
        </p:nvSpPr>
        <p:spPr/>
        <p:txBody>
          <a:bodyPr>
            <a:normAutofit lnSpcReduction="10000"/>
          </a:bodyPr>
          <a:lstStyle/>
          <a:p>
            <a:pPr algn="just" rtl="1">
              <a:lnSpc>
                <a:spcPct val="150000"/>
              </a:lnSpc>
            </a:pPr>
            <a:r>
              <a:rPr lang="fa-IR" sz="2400" b="1" dirty="0" smtClean="0">
                <a:cs typeface="B Zar" panose="00000400000000000000" pitchFamily="2" charset="-78"/>
              </a:rPr>
              <a:t>لاروهای مگس میوه زیتون در داخل میوه بوده و از گوشت میوه تغذیه می کنند ؛ مراحل لاروی از اوايل تابستان تا اواخر پاییز دیده می شوند. در مناطقی که میوه زیتون تا بهار سال آتی نیز در روی درختان باقی می مانند، این حشره در بهار نیز می تواند یک یا دو نسل ایجاد نماید. به دلیل طول عمر بالای حشرات کامل و دوره تخم ریزی طولانی مدت ماده ها، نسلهای مختلف مگس میوه زیتون تداخل نسل زیادی با یکدیگر دارند.</a:t>
            </a:r>
          </a:p>
          <a:p>
            <a:pPr algn="just" rtl="1">
              <a:lnSpc>
                <a:spcPct val="150000"/>
              </a:lnSpc>
            </a:pPr>
            <a:r>
              <a:rPr lang="fa-IR" sz="2400" b="1" dirty="0" smtClean="0">
                <a:cs typeface="B Zar" panose="00000400000000000000" pitchFamily="2" charset="-78"/>
              </a:rPr>
              <a:t>زمستان گذراني مگس میوه زیتون به صورت شفيره در خاك يا به صورت حشرات بالغ در داخل يا خارج باغات زيتون مي باشد</a:t>
            </a:r>
            <a:endParaRPr lang="en-US" sz="2400" b="1"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solidFill>
                  <a:srgbClr val="FF0000"/>
                </a:solidFill>
                <a:cs typeface="B Zar" panose="00000400000000000000" pitchFamily="2" charset="-78"/>
              </a:rPr>
              <a:t>اساس کار حفظ نباتات</a:t>
            </a:r>
            <a:endParaRPr lang="en-US" sz="3600" b="1" dirty="0">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3600" b="1" dirty="0" smtClean="0">
                <a:solidFill>
                  <a:srgbClr val="FF0000"/>
                </a:solidFill>
                <a:cs typeface="B Zar" panose="00000400000000000000" pitchFamily="2" charset="-78"/>
              </a:rPr>
              <a:t>بر 3 اصل استوار است:</a:t>
            </a:r>
          </a:p>
          <a:p>
            <a:pPr marL="0" indent="0" algn="r" rtl="1">
              <a:buNone/>
            </a:pPr>
            <a:r>
              <a:rPr lang="fa-IR" sz="3600" dirty="0">
                <a:latin typeface="Arial" pitchFamily="34" charset="0"/>
                <a:cs typeface="B Zar" panose="00000400000000000000" pitchFamily="2" charset="-78"/>
              </a:rPr>
              <a:t>1</a:t>
            </a:r>
            <a:r>
              <a:rPr lang="fa-IR" sz="3600" dirty="0" smtClean="0">
                <a:latin typeface="Arial" pitchFamily="34" charset="0"/>
                <a:cs typeface="B Zar" panose="00000400000000000000" pitchFamily="2" charset="-78"/>
              </a:rPr>
              <a:t>- </a:t>
            </a:r>
            <a:r>
              <a:rPr lang="fa-IR" sz="3600" dirty="0">
                <a:latin typeface="Arial" pitchFamily="34" charset="0"/>
                <a:cs typeface="B Zar" panose="00000400000000000000" pitchFamily="2" charset="-78"/>
              </a:rPr>
              <a:t>شبکه هاي </a:t>
            </a:r>
            <a:r>
              <a:rPr lang="fa-IR" sz="3600" dirty="0" smtClean="0">
                <a:latin typeface="Arial" pitchFamily="34" charset="0"/>
                <a:cs typeface="B Zar" panose="00000400000000000000" pitchFamily="2" charset="-78"/>
              </a:rPr>
              <a:t>مراقبت</a:t>
            </a:r>
            <a:endParaRPr lang="en-US" sz="3600" dirty="0" smtClean="0">
              <a:latin typeface="Arial" pitchFamily="34" charset="0"/>
              <a:cs typeface="B Zar" panose="00000400000000000000" pitchFamily="2" charset="-78"/>
            </a:endParaRPr>
          </a:p>
          <a:p>
            <a:pPr marL="0" lvl="0" indent="0" algn="r" rtl="1">
              <a:buNone/>
            </a:pPr>
            <a:r>
              <a:rPr lang="fa-IR" sz="3600" dirty="0" smtClean="0">
                <a:solidFill>
                  <a:prstClr val="black"/>
                </a:solidFill>
                <a:cs typeface="B Zar" panose="00000400000000000000" pitchFamily="2" charset="-78"/>
              </a:rPr>
              <a:t>2- </a:t>
            </a:r>
            <a:r>
              <a:rPr lang="fa-IR" altLang="en-US" sz="3600" dirty="0">
                <a:solidFill>
                  <a:prstClr val="black"/>
                </a:solidFill>
                <a:latin typeface="Arial" pitchFamily="34" charset="0"/>
                <a:cs typeface="B Zar" panose="00000400000000000000" pitchFamily="2" charset="-78"/>
              </a:rPr>
              <a:t>پيش آگاهي </a:t>
            </a:r>
            <a:r>
              <a:rPr lang="en-US" altLang="en-US" sz="3600" dirty="0" smtClean="0">
                <a:solidFill>
                  <a:prstClr val="black"/>
                </a:solidFill>
                <a:latin typeface="Times New Roman" pitchFamily="18" charset="0"/>
                <a:cs typeface="Times New Roman" pitchFamily="18" charset="0"/>
              </a:rPr>
              <a:t>Forecasting</a:t>
            </a:r>
            <a:endParaRPr lang="fa-IR" sz="3600" dirty="0" smtClean="0">
              <a:latin typeface="Times New Roman" pitchFamily="18" charset="0"/>
              <a:cs typeface="Times New Roman" pitchFamily="18" charset="0"/>
            </a:endParaRPr>
          </a:p>
          <a:p>
            <a:pPr marL="0" indent="0" algn="r" rtl="1">
              <a:buNone/>
            </a:pPr>
            <a:r>
              <a:rPr lang="fa-IR" sz="3600" dirty="0">
                <a:latin typeface="Arial" pitchFamily="34" charset="0"/>
                <a:cs typeface="B Zar" panose="00000400000000000000" pitchFamily="2" charset="-78"/>
              </a:rPr>
              <a:t>3</a:t>
            </a:r>
            <a:r>
              <a:rPr lang="fa-IR" sz="3600" dirty="0" smtClean="0">
                <a:latin typeface="Arial" pitchFamily="34" charset="0"/>
                <a:cs typeface="B Zar" panose="00000400000000000000" pitchFamily="2" charset="-78"/>
              </a:rPr>
              <a:t>- </a:t>
            </a:r>
            <a:r>
              <a:rPr lang="ar-SA" altLang="en-US" sz="3600" dirty="0">
                <a:latin typeface="Times New Roman" pitchFamily="18" charset="0"/>
                <a:cs typeface="B Zar" pitchFamily="2" charset="-78"/>
              </a:rPr>
              <a:t>مديريت تلفيقي آفات</a:t>
            </a:r>
            <a:r>
              <a:rPr lang="en-US" altLang="en-US" sz="3600" dirty="0">
                <a:latin typeface="Times New Roman" pitchFamily="18" charset="0"/>
                <a:cs typeface="B Zar" pitchFamily="2" charset="-78"/>
              </a:rPr>
              <a:t> </a:t>
            </a:r>
            <a:r>
              <a:rPr lang="fa-IR" altLang="en-US" sz="3600" dirty="0" smtClean="0">
                <a:latin typeface="Times New Roman" pitchFamily="18" charset="0"/>
                <a:cs typeface="B Zar" pitchFamily="2" charset="-78"/>
              </a:rPr>
              <a:t> </a:t>
            </a:r>
            <a:r>
              <a:rPr lang="en-US" altLang="en-US" sz="3600" dirty="0" smtClean="0">
                <a:latin typeface="Times New Roman" pitchFamily="18" charset="0"/>
                <a:cs typeface="B Zar" pitchFamily="2" charset="-78"/>
              </a:rPr>
              <a:t>IPM</a:t>
            </a:r>
            <a:endParaRPr lang="en-US" sz="3600" dirty="0">
              <a:cs typeface="B Zar" panose="00000400000000000000" pitchFamily="2" charset="-78"/>
            </a:endParaRPr>
          </a:p>
        </p:txBody>
      </p:sp>
    </p:spTree>
    <p:extLst>
      <p:ext uri="{BB962C8B-B14F-4D97-AF65-F5344CB8AC3E}">
        <p14:creationId xmlns="" xmlns:p14="http://schemas.microsoft.com/office/powerpoint/2010/main" val="1614988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2634</Words>
  <Application>Microsoft Office PowerPoint</Application>
  <PresentationFormat>On-screen Show (4:3)</PresentationFormat>
  <Paragraphs>597</Paragraphs>
  <Slides>29</Slides>
  <Notes>3</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1_Office Theme</vt:lpstr>
      <vt:lpstr>2_Office Theme</vt:lpstr>
      <vt:lpstr>Slide 1</vt:lpstr>
      <vt:lpstr>Slide 2</vt:lpstr>
      <vt:lpstr>مقدمه:</vt:lpstr>
      <vt:lpstr>مقدمه:</vt:lpstr>
      <vt:lpstr>- پراکنش آفت مگس زیتون در جهان:</vt:lpstr>
      <vt:lpstr>سیکل زندگی مگس زیتون:</vt:lpstr>
      <vt:lpstr>- بیولوژی آفت مگس زیتون:</vt:lpstr>
      <vt:lpstr>- بیولوژی آفت مگس زیتون:</vt:lpstr>
      <vt:lpstr>اساس کار حفظ نباتات</vt:lpstr>
      <vt:lpstr>شبکه هاي مراقبت </vt:lpstr>
      <vt:lpstr>Forecasting  پيش آگاهي</vt:lpstr>
      <vt:lpstr>مديريت تلفيقي آفات IPM</vt:lpstr>
      <vt:lpstr>روند پیش آگاهی</vt:lpstr>
      <vt:lpstr>Slide 14</vt:lpstr>
      <vt:lpstr>نامه به استاندار محترم در خصوص تامین اعتبار برای مدیریت آفت مگس زیتون در سال زراعی 95-94</vt:lpstr>
      <vt:lpstr>نامه به معاون محترم وزیر در امور باغبانی در خصوص تامین اعتبار برای مدیریت آفت مگس زیتون در سال زراعی 95-94</vt:lpstr>
      <vt:lpstr>طرح مدیریت آفت مگس زیتون در راستای پدافند غیر عامل استان</vt:lpstr>
      <vt:lpstr> برنامه زمانبندی مدیریت آفت IPM مگس زیتون: </vt:lpstr>
      <vt:lpstr>اقدامات انجام شده در سال زراعی 95-94</vt:lpstr>
      <vt:lpstr>ادامه:</vt:lpstr>
      <vt:lpstr>اعتبارات ملی و استانی در طی سالهای 94 و 95 </vt:lpstr>
      <vt:lpstr>Slide 22</vt:lpstr>
      <vt:lpstr>مقایسه شکار مگس زیتون در ایستگاههای پیش آگاهی در سال زراعی 95-94 در مقایسه با مدت مشابه در سال زراعی 94-93</vt:lpstr>
      <vt:lpstr>مشكلات مبارزه با مگس زيتون:</vt:lpstr>
      <vt:lpstr>Slide 25</vt:lpstr>
      <vt:lpstr> -  ارائه 4طرح تکمیلی برای اجراء در سال1395بمنظور تامین اعتبار به ستاد بحران استان . </vt:lpstr>
      <vt:lpstr>    طرح های پیشنهادی در دست اقدام مصوب در کارگروه فرعی آفات و امراض مورخه95/6/17   1- طرح جامع کنترل برگخوار شمشاد توسط اداره کل منابع طبیعی و آبخیزداری استان. 2- طرح جامع کنترل سنبل آبی توسط سازمان حفاظت محیط زیست استان. </vt:lpstr>
      <vt:lpstr>Slide 28</vt:lpstr>
      <vt:lpstr>Slide 29</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ebadatalab</dc:creator>
  <cp:lastModifiedBy>فاضل</cp:lastModifiedBy>
  <cp:revision>92</cp:revision>
  <dcterms:created xsi:type="dcterms:W3CDTF">2016-09-22T06:38:01Z</dcterms:created>
  <dcterms:modified xsi:type="dcterms:W3CDTF">2016-10-03T05:25:26Z</dcterms:modified>
</cp:coreProperties>
</file>